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18"/>
  </p:notesMasterIdLst>
  <p:sldIdLst>
    <p:sldId id="256" r:id="rId2"/>
    <p:sldId id="258" r:id="rId3"/>
    <p:sldId id="259" r:id="rId4"/>
    <p:sldId id="270" r:id="rId5"/>
    <p:sldId id="260" r:id="rId6"/>
    <p:sldId id="262" r:id="rId7"/>
    <p:sldId id="268" r:id="rId8"/>
    <p:sldId id="263" r:id="rId9"/>
    <p:sldId id="269" r:id="rId10"/>
    <p:sldId id="264" r:id="rId11"/>
    <p:sldId id="271" r:id="rId12"/>
    <p:sldId id="272" r:id="rId13"/>
    <p:sldId id="274" r:id="rId14"/>
    <p:sldId id="266" r:id="rId15"/>
    <p:sldId id="275" r:id="rId16"/>
    <p:sldId id="26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86463"/>
  </p:normalViewPr>
  <p:slideViewPr>
    <p:cSldViewPr snapToGrid="0" snapToObjects="1">
      <p:cViewPr varScale="1">
        <p:scale>
          <a:sx n="109" d="100"/>
          <a:sy n="109" d="100"/>
        </p:scale>
        <p:origin x="216" y="20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4ED1B2-3CB0-4711-B6CF-087FFE57E7B1}" type="doc">
      <dgm:prSet loTypeId="urn:microsoft.com/office/officeart/2005/8/layout/hierarchy1" loCatId="hierarchy" qsTypeId="urn:microsoft.com/office/officeart/2005/8/quickstyle/simple1" qsCatId="simple" csTypeId="urn:microsoft.com/office/officeart/2005/8/colors/colorful5" csCatId="colorful"/>
      <dgm:spPr/>
      <dgm:t>
        <a:bodyPr/>
        <a:lstStyle/>
        <a:p>
          <a:endParaRPr lang="en-US"/>
        </a:p>
      </dgm:t>
    </dgm:pt>
    <dgm:pt modelId="{B4090AA3-6E45-4AAE-BFC4-72374B5AE221}">
      <dgm:prSet/>
      <dgm:spPr/>
      <dgm:t>
        <a:bodyPr/>
        <a:lstStyle/>
        <a:p>
          <a:r>
            <a:rPr lang="en-US"/>
            <a:t>20 providers (but 0)</a:t>
          </a:r>
        </a:p>
      </dgm:t>
    </dgm:pt>
    <dgm:pt modelId="{4550E4D5-6288-43CD-BBE2-42617A45591E}" type="parTrans" cxnId="{06B95F5C-EC5A-4A73-BD33-CB48043B66F4}">
      <dgm:prSet/>
      <dgm:spPr/>
      <dgm:t>
        <a:bodyPr/>
        <a:lstStyle/>
        <a:p>
          <a:endParaRPr lang="en-US"/>
        </a:p>
      </dgm:t>
    </dgm:pt>
    <dgm:pt modelId="{88FCD1D1-CF7C-49FA-B755-9E0F56EA154A}" type="sibTrans" cxnId="{06B95F5C-EC5A-4A73-BD33-CB48043B66F4}">
      <dgm:prSet/>
      <dgm:spPr/>
      <dgm:t>
        <a:bodyPr/>
        <a:lstStyle/>
        <a:p>
          <a:endParaRPr lang="en-US"/>
        </a:p>
      </dgm:t>
    </dgm:pt>
    <dgm:pt modelId="{F839E30E-56F0-4395-B35A-732B10FF43F6}">
      <dgm:prSet/>
      <dgm:spPr/>
      <dgm:t>
        <a:bodyPr/>
        <a:lstStyle/>
        <a:p>
          <a:r>
            <a:rPr lang="en-US"/>
            <a:t>24x7 engineering (but  ~0)</a:t>
          </a:r>
        </a:p>
      </dgm:t>
    </dgm:pt>
    <dgm:pt modelId="{919255F2-6F0D-49AC-B8BD-6F683ADC815E}" type="parTrans" cxnId="{7F67A9B0-4C92-4EA9-A2C3-F5DD72D02266}">
      <dgm:prSet/>
      <dgm:spPr/>
      <dgm:t>
        <a:bodyPr/>
        <a:lstStyle/>
        <a:p>
          <a:endParaRPr lang="en-US"/>
        </a:p>
      </dgm:t>
    </dgm:pt>
    <dgm:pt modelId="{1CFD49DC-2100-48FD-8DC2-ACC7952CC839}" type="sibTrans" cxnId="{7F67A9B0-4C92-4EA9-A2C3-F5DD72D02266}">
      <dgm:prSet/>
      <dgm:spPr/>
      <dgm:t>
        <a:bodyPr/>
        <a:lstStyle/>
        <a:p>
          <a:endParaRPr lang="en-US"/>
        </a:p>
      </dgm:t>
    </dgm:pt>
    <dgm:pt modelId="{AA159C26-DCE2-4427-83D2-6347BDFF1567}">
      <dgm:prSet/>
      <dgm:spPr/>
      <dgm:t>
        <a:bodyPr/>
        <a:lstStyle/>
        <a:p>
          <a:r>
            <a:rPr lang="en-US"/>
            <a:t>No loading dock</a:t>
          </a:r>
        </a:p>
      </dgm:t>
    </dgm:pt>
    <dgm:pt modelId="{836DCF8B-7A6B-4FE1-8484-550CBD365DFD}" type="parTrans" cxnId="{2D45FAB8-7576-4FE0-AD1B-1BDE0DA66C6D}">
      <dgm:prSet/>
      <dgm:spPr/>
      <dgm:t>
        <a:bodyPr/>
        <a:lstStyle/>
        <a:p>
          <a:endParaRPr lang="en-US"/>
        </a:p>
      </dgm:t>
    </dgm:pt>
    <dgm:pt modelId="{7EBF9123-8DB5-4627-B94B-AF097F80C609}" type="sibTrans" cxnId="{2D45FAB8-7576-4FE0-AD1B-1BDE0DA66C6D}">
      <dgm:prSet/>
      <dgm:spPr/>
      <dgm:t>
        <a:bodyPr/>
        <a:lstStyle/>
        <a:p>
          <a:endParaRPr lang="en-US"/>
        </a:p>
      </dgm:t>
    </dgm:pt>
    <dgm:pt modelId="{3B325AF7-1035-9C4A-9157-1D8ABF23E5A2}" type="pres">
      <dgm:prSet presAssocID="{7C4ED1B2-3CB0-4711-B6CF-087FFE57E7B1}" presName="hierChild1" presStyleCnt="0">
        <dgm:presLayoutVars>
          <dgm:chPref val="1"/>
          <dgm:dir/>
          <dgm:animOne val="branch"/>
          <dgm:animLvl val="lvl"/>
          <dgm:resizeHandles/>
        </dgm:presLayoutVars>
      </dgm:prSet>
      <dgm:spPr/>
    </dgm:pt>
    <dgm:pt modelId="{4B85B906-A3E6-4346-B0C4-DAF64659CE79}" type="pres">
      <dgm:prSet presAssocID="{B4090AA3-6E45-4AAE-BFC4-72374B5AE221}" presName="hierRoot1" presStyleCnt="0"/>
      <dgm:spPr/>
    </dgm:pt>
    <dgm:pt modelId="{E5C3BB54-8AEE-7242-98EE-1F01BB29D375}" type="pres">
      <dgm:prSet presAssocID="{B4090AA3-6E45-4AAE-BFC4-72374B5AE221}" presName="composite" presStyleCnt="0"/>
      <dgm:spPr/>
    </dgm:pt>
    <dgm:pt modelId="{B750DE1B-1D5A-1B4B-8C7B-EF8C283AF372}" type="pres">
      <dgm:prSet presAssocID="{B4090AA3-6E45-4AAE-BFC4-72374B5AE221}" presName="background" presStyleLbl="node0" presStyleIdx="0" presStyleCnt="3"/>
      <dgm:spPr/>
    </dgm:pt>
    <dgm:pt modelId="{6D68F4DF-9749-E945-B9BB-C41AB24EA687}" type="pres">
      <dgm:prSet presAssocID="{B4090AA3-6E45-4AAE-BFC4-72374B5AE221}" presName="text" presStyleLbl="fgAcc0" presStyleIdx="0" presStyleCnt="3">
        <dgm:presLayoutVars>
          <dgm:chPref val="3"/>
        </dgm:presLayoutVars>
      </dgm:prSet>
      <dgm:spPr/>
    </dgm:pt>
    <dgm:pt modelId="{57FD0428-7736-6445-8986-28C1057ECA36}" type="pres">
      <dgm:prSet presAssocID="{B4090AA3-6E45-4AAE-BFC4-72374B5AE221}" presName="hierChild2" presStyleCnt="0"/>
      <dgm:spPr/>
    </dgm:pt>
    <dgm:pt modelId="{E43B91AA-71AD-ED46-985F-E76B8B98CC04}" type="pres">
      <dgm:prSet presAssocID="{F839E30E-56F0-4395-B35A-732B10FF43F6}" presName="hierRoot1" presStyleCnt="0"/>
      <dgm:spPr/>
    </dgm:pt>
    <dgm:pt modelId="{1E8B6CE8-D250-2E46-84EA-267EA05C2E54}" type="pres">
      <dgm:prSet presAssocID="{F839E30E-56F0-4395-B35A-732B10FF43F6}" presName="composite" presStyleCnt="0"/>
      <dgm:spPr/>
    </dgm:pt>
    <dgm:pt modelId="{F7FCFFFA-09F4-5547-AA95-87DD092D9AE1}" type="pres">
      <dgm:prSet presAssocID="{F839E30E-56F0-4395-B35A-732B10FF43F6}" presName="background" presStyleLbl="node0" presStyleIdx="1" presStyleCnt="3"/>
      <dgm:spPr/>
    </dgm:pt>
    <dgm:pt modelId="{B764A16B-49E5-CA4B-9C4A-3C8D366E851B}" type="pres">
      <dgm:prSet presAssocID="{F839E30E-56F0-4395-B35A-732B10FF43F6}" presName="text" presStyleLbl="fgAcc0" presStyleIdx="1" presStyleCnt="3">
        <dgm:presLayoutVars>
          <dgm:chPref val="3"/>
        </dgm:presLayoutVars>
      </dgm:prSet>
      <dgm:spPr/>
    </dgm:pt>
    <dgm:pt modelId="{D29D39E2-794C-0A4E-86E7-A52C1C248BB6}" type="pres">
      <dgm:prSet presAssocID="{F839E30E-56F0-4395-B35A-732B10FF43F6}" presName="hierChild2" presStyleCnt="0"/>
      <dgm:spPr/>
    </dgm:pt>
    <dgm:pt modelId="{71695E66-A37F-2345-A276-7A8593E66C00}" type="pres">
      <dgm:prSet presAssocID="{AA159C26-DCE2-4427-83D2-6347BDFF1567}" presName="hierRoot1" presStyleCnt="0"/>
      <dgm:spPr/>
    </dgm:pt>
    <dgm:pt modelId="{63D1BF0A-20E0-4D41-AF10-E4A85B899AD8}" type="pres">
      <dgm:prSet presAssocID="{AA159C26-DCE2-4427-83D2-6347BDFF1567}" presName="composite" presStyleCnt="0"/>
      <dgm:spPr/>
    </dgm:pt>
    <dgm:pt modelId="{23293B20-DEAE-3A42-8C9F-7682E620F637}" type="pres">
      <dgm:prSet presAssocID="{AA159C26-DCE2-4427-83D2-6347BDFF1567}" presName="background" presStyleLbl="node0" presStyleIdx="2" presStyleCnt="3"/>
      <dgm:spPr/>
    </dgm:pt>
    <dgm:pt modelId="{218E3A71-AC74-4D44-B0E1-D5D993ED034F}" type="pres">
      <dgm:prSet presAssocID="{AA159C26-DCE2-4427-83D2-6347BDFF1567}" presName="text" presStyleLbl="fgAcc0" presStyleIdx="2" presStyleCnt="3">
        <dgm:presLayoutVars>
          <dgm:chPref val="3"/>
        </dgm:presLayoutVars>
      </dgm:prSet>
      <dgm:spPr/>
    </dgm:pt>
    <dgm:pt modelId="{33694C54-281A-0743-8118-5105C04D3599}" type="pres">
      <dgm:prSet presAssocID="{AA159C26-DCE2-4427-83D2-6347BDFF1567}" presName="hierChild2" presStyleCnt="0"/>
      <dgm:spPr/>
    </dgm:pt>
  </dgm:ptLst>
  <dgm:cxnLst>
    <dgm:cxn modelId="{C5CD0B48-9942-DC49-B6C1-29108698A1E2}" type="presOf" srcId="{F839E30E-56F0-4395-B35A-732B10FF43F6}" destId="{B764A16B-49E5-CA4B-9C4A-3C8D366E851B}" srcOrd="0" destOrd="0" presId="urn:microsoft.com/office/officeart/2005/8/layout/hierarchy1"/>
    <dgm:cxn modelId="{06B95F5C-EC5A-4A73-BD33-CB48043B66F4}" srcId="{7C4ED1B2-3CB0-4711-B6CF-087FFE57E7B1}" destId="{B4090AA3-6E45-4AAE-BFC4-72374B5AE221}" srcOrd="0" destOrd="0" parTransId="{4550E4D5-6288-43CD-BBE2-42617A45591E}" sibTransId="{88FCD1D1-CF7C-49FA-B755-9E0F56EA154A}"/>
    <dgm:cxn modelId="{A709C48D-4192-0F44-AED0-12A30405095B}" type="presOf" srcId="{7C4ED1B2-3CB0-4711-B6CF-087FFE57E7B1}" destId="{3B325AF7-1035-9C4A-9157-1D8ABF23E5A2}" srcOrd="0" destOrd="0" presId="urn:microsoft.com/office/officeart/2005/8/layout/hierarchy1"/>
    <dgm:cxn modelId="{CB3EEAA8-5796-3A48-A79C-F0C3622C14B2}" type="presOf" srcId="{B4090AA3-6E45-4AAE-BFC4-72374B5AE221}" destId="{6D68F4DF-9749-E945-B9BB-C41AB24EA687}" srcOrd="0" destOrd="0" presId="urn:microsoft.com/office/officeart/2005/8/layout/hierarchy1"/>
    <dgm:cxn modelId="{7F67A9B0-4C92-4EA9-A2C3-F5DD72D02266}" srcId="{7C4ED1B2-3CB0-4711-B6CF-087FFE57E7B1}" destId="{F839E30E-56F0-4395-B35A-732B10FF43F6}" srcOrd="1" destOrd="0" parTransId="{919255F2-6F0D-49AC-B8BD-6F683ADC815E}" sibTransId="{1CFD49DC-2100-48FD-8DC2-ACC7952CC839}"/>
    <dgm:cxn modelId="{2D45FAB8-7576-4FE0-AD1B-1BDE0DA66C6D}" srcId="{7C4ED1B2-3CB0-4711-B6CF-087FFE57E7B1}" destId="{AA159C26-DCE2-4427-83D2-6347BDFF1567}" srcOrd="2" destOrd="0" parTransId="{836DCF8B-7A6B-4FE1-8484-550CBD365DFD}" sibTransId="{7EBF9123-8DB5-4627-B94B-AF097F80C609}"/>
    <dgm:cxn modelId="{863059DF-2432-954E-949A-7DD305D3BADC}" type="presOf" srcId="{AA159C26-DCE2-4427-83D2-6347BDFF1567}" destId="{218E3A71-AC74-4D44-B0E1-D5D993ED034F}" srcOrd="0" destOrd="0" presId="urn:microsoft.com/office/officeart/2005/8/layout/hierarchy1"/>
    <dgm:cxn modelId="{748058A4-BCC0-1B4F-B88A-C6506341E8DA}" type="presParOf" srcId="{3B325AF7-1035-9C4A-9157-1D8ABF23E5A2}" destId="{4B85B906-A3E6-4346-B0C4-DAF64659CE79}" srcOrd="0" destOrd="0" presId="urn:microsoft.com/office/officeart/2005/8/layout/hierarchy1"/>
    <dgm:cxn modelId="{8C81F187-231C-E64C-B13E-1D36BF689419}" type="presParOf" srcId="{4B85B906-A3E6-4346-B0C4-DAF64659CE79}" destId="{E5C3BB54-8AEE-7242-98EE-1F01BB29D375}" srcOrd="0" destOrd="0" presId="urn:microsoft.com/office/officeart/2005/8/layout/hierarchy1"/>
    <dgm:cxn modelId="{0E39B865-C9F5-254E-BA05-0536C4ED4ACE}" type="presParOf" srcId="{E5C3BB54-8AEE-7242-98EE-1F01BB29D375}" destId="{B750DE1B-1D5A-1B4B-8C7B-EF8C283AF372}" srcOrd="0" destOrd="0" presId="urn:microsoft.com/office/officeart/2005/8/layout/hierarchy1"/>
    <dgm:cxn modelId="{D5AF7850-069E-4B4C-977A-BB489E4EE521}" type="presParOf" srcId="{E5C3BB54-8AEE-7242-98EE-1F01BB29D375}" destId="{6D68F4DF-9749-E945-B9BB-C41AB24EA687}" srcOrd="1" destOrd="0" presId="urn:microsoft.com/office/officeart/2005/8/layout/hierarchy1"/>
    <dgm:cxn modelId="{4EC78B8C-7360-D141-9C59-683CF1350018}" type="presParOf" srcId="{4B85B906-A3E6-4346-B0C4-DAF64659CE79}" destId="{57FD0428-7736-6445-8986-28C1057ECA36}" srcOrd="1" destOrd="0" presId="urn:microsoft.com/office/officeart/2005/8/layout/hierarchy1"/>
    <dgm:cxn modelId="{33BD1407-9B3A-5948-B589-4F72C60C1E58}" type="presParOf" srcId="{3B325AF7-1035-9C4A-9157-1D8ABF23E5A2}" destId="{E43B91AA-71AD-ED46-985F-E76B8B98CC04}" srcOrd="1" destOrd="0" presId="urn:microsoft.com/office/officeart/2005/8/layout/hierarchy1"/>
    <dgm:cxn modelId="{FAA80B84-E919-1F4F-ACB0-B63C8D448967}" type="presParOf" srcId="{E43B91AA-71AD-ED46-985F-E76B8B98CC04}" destId="{1E8B6CE8-D250-2E46-84EA-267EA05C2E54}" srcOrd="0" destOrd="0" presId="urn:microsoft.com/office/officeart/2005/8/layout/hierarchy1"/>
    <dgm:cxn modelId="{0CF8E99B-EEF9-1449-BF40-8A2CC9525F7C}" type="presParOf" srcId="{1E8B6CE8-D250-2E46-84EA-267EA05C2E54}" destId="{F7FCFFFA-09F4-5547-AA95-87DD092D9AE1}" srcOrd="0" destOrd="0" presId="urn:microsoft.com/office/officeart/2005/8/layout/hierarchy1"/>
    <dgm:cxn modelId="{C054C679-AD33-4742-819A-4D8F1626B1E2}" type="presParOf" srcId="{1E8B6CE8-D250-2E46-84EA-267EA05C2E54}" destId="{B764A16B-49E5-CA4B-9C4A-3C8D366E851B}" srcOrd="1" destOrd="0" presId="urn:microsoft.com/office/officeart/2005/8/layout/hierarchy1"/>
    <dgm:cxn modelId="{884CB7A1-13A3-534E-AFE4-F052E3CC6468}" type="presParOf" srcId="{E43B91AA-71AD-ED46-985F-E76B8B98CC04}" destId="{D29D39E2-794C-0A4E-86E7-A52C1C248BB6}" srcOrd="1" destOrd="0" presId="urn:microsoft.com/office/officeart/2005/8/layout/hierarchy1"/>
    <dgm:cxn modelId="{245AD158-2E2A-3F41-B879-666C07D2D416}" type="presParOf" srcId="{3B325AF7-1035-9C4A-9157-1D8ABF23E5A2}" destId="{71695E66-A37F-2345-A276-7A8593E66C00}" srcOrd="2" destOrd="0" presId="urn:microsoft.com/office/officeart/2005/8/layout/hierarchy1"/>
    <dgm:cxn modelId="{B3A19043-E875-D64D-AA5E-0462CAB863E5}" type="presParOf" srcId="{71695E66-A37F-2345-A276-7A8593E66C00}" destId="{63D1BF0A-20E0-4D41-AF10-E4A85B899AD8}" srcOrd="0" destOrd="0" presId="urn:microsoft.com/office/officeart/2005/8/layout/hierarchy1"/>
    <dgm:cxn modelId="{28823E89-FCE9-DA46-BF8D-DCCE53F4BEF6}" type="presParOf" srcId="{63D1BF0A-20E0-4D41-AF10-E4A85B899AD8}" destId="{23293B20-DEAE-3A42-8C9F-7682E620F637}" srcOrd="0" destOrd="0" presId="urn:microsoft.com/office/officeart/2005/8/layout/hierarchy1"/>
    <dgm:cxn modelId="{550FFABB-C938-304E-A0A7-444AC437F4D4}" type="presParOf" srcId="{63D1BF0A-20E0-4D41-AF10-E4A85B899AD8}" destId="{218E3A71-AC74-4D44-B0E1-D5D993ED034F}" srcOrd="1" destOrd="0" presId="urn:microsoft.com/office/officeart/2005/8/layout/hierarchy1"/>
    <dgm:cxn modelId="{494D0C22-B63D-FB46-8966-79ECF5428A2B}" type="presParOf" srcId="{71695E66-A37F-2345-A276-7A8593E66C00}" destId="{33694C54-281A-0743-8118-5105C04D3599}"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50DE1B-1D5A-1B4B-8C7B-EF8C283AF372}">
      <dsp:nvSpPr>
        <dsp:cNvPr id="0" name=""/>
        <dsp:cNvSpPr/>
      </dsp:nvSpPr>
      <dsp:spPr>
        <a:xfrm>
          <a:off x="0" y="1080567"/>
          <a:ext cx="2957512" cy="187802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68F4DF-9749-E945-B9BB-C41AB24EA687}">
      <dsp:nvSpPr>
        <dsp:cNvPr id="0" name=""/>
        <dsp:cNvSpPr/>
      </dsp:nvSpPr>
      <dsp:spPr>
        <a:xfrm>
          <a:off x="328612" y="1392749"/>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20 providers (but 0)</a:t>
          </a:r>
        </a:p>
      </dsp:txBody>
      <dsp:txXfrm>
        <a:off x="383617" y="1447754"/>
        <a:ext cx="2847502" cy="1768010"/>
      </dsp:txXfrm>
    </dsp:sp>
    <dsp:sp modelId="{F7FCFFFA-09F4-5547-AA95-87DD092D9AE1}">
      <dsp:nvSpPr>
        <dsp:cNvPr id="0" name=""/>
        <dsp:cNvSpPr/>
      </dsp:nvSpPr>
      <dsp:spPr>
        <a:xfrm>
          <a:off x="3614737" y="1080567"/>
          <a:ext cx="2957512" cy="187802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764A16B-49E5-CA4B-9C4A-3C8D366E851B}">
      <dsp:nvSpPr>
        <dsp:cNvPr id="0" name=""/>
        <dsp:cNvSpPr/>
      </dsp:nvSpPr>
      <dsp:spPr>
        <a:xfrm>
          <a:off x="3943350" y="1392749"/>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24x7 engineering (but  ~0)</a:t>
          </a:r>
        </a:p>
      </dsp:txBody>
      <dsp:txXfrm>
        <a:off x="3998355" y="1447754"/>
        <a:ext cx="2847502" cy="1768010"/>
      </dsp:txXfrm>
    </dsp:sp>
    <dsp:sp modelId="{23293B20-DEAE-3A42-8C9F-7682E620F637}">
      <dsp:nvSpPr>
        <dsp:cNvPr id="0" name=""/>
        <dsp:cNvSpPr/>
      </dsp:nvSpPr>
      <dsp:spPr>
        <a:xfrm>
          <a:off x="7229475" y="1080567"/>
          <a:ext cx="2957512" cy="187802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8E3A71-AC74-4D44-B0E1-D5D993ED034F}">
      <dsp:nvSpPr>
        <dsp:cNvPr id="0" name=""/>
        <dsp:cNvSpPr/>
      </dsp:nvSpPr>
      <dsp:spPr>
        <a:xfrm>
          <a:off x="7558087" y="1392749"/>
          <a:ext cx="2957512" cy="1878020"/>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No loading dock</a:t>
          </a:r>
        </a:p>
      </dsp:txBody>
      <dsp:txXfrm>
        <a:off x="7613092" y="1447754"/>
        <a:ext cx="2847502" cy="176801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jpeg>
</file>

<file path=ppt/media/image3.png>
</file>

<file path=ppt/media/image4.tiff>
</file>

<file path=ppt/media/image5.png>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134517-51C8-AE41-98C5-9A73200B1C07}" type="datetimeFigureOut">
              <a:rPr lang="en-US" smtClean="0"/>
              <a:t>12/28/21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91F33D-5DC3-D54C-A062-37A9B28FCB4C}" type="slidenum">
              <a:rPr lang="en-US" smtClean="0"/>
              <a:t>‹#›</a:t>
            </a:fld>
            <a:endParaRPr lang="en-US"/>
          </a:p>
        </p:txBody>
      </p:sp>
    </p:spTree>
    <p:extLst>
      <p:ext uri="{BB962C8B-B14F-4D97-AF65-F5344CB8AC3E}">
        <p14:creationId xmlns:p14="http://schemas.microsoft.com/office/powerpoint/2010/main" val="3203704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a:t>
            </a:r>
          </a:p>
          <a:p>
            <a:r>
              <a:rPr lang="en-US" dirty="0"/>
              <a:t>This is a presentation about building your first wholesale colocation facility.</a:t>
            </a:r>
          </a:p>
          <a:p>
            <a:endParaRPr lang="en-US" dirty="0"/>
          </a:p>
          <a:p>
            <a:endParaRPr lang="en-US" dirty="0"/>
          </a:p>
        </p:txBody>
      </p:sp>
      <p:sp>
        <p:nvSpPr>
          <p:cNvPr id="4" name="Slide Number Placeholder 3"/>
          <p:cNvSpPr>
            <a:spLocks noGrp="1"/>
          </p:cNvSpPr>
          <p:nvPr>
            <p:ph type="sldNum" sz="quarter" idx="5"/>
          </p:nvPr>
        </p:nvSpPr>
        <p:spPr/>
        <p:txBody>
          <a:bodyPr/>
          <a:lstStyle/>
          <a:p>
            <a:fld id="{9191F33D-5DC3-D54C-A062-37A9B28FCB4C}" type="slidenum">
              <a:rPr lang="en-US" smtClean="0"/>
              <a:t>1</a:t>
            </a:fld>
            <a:endParaRPr lang="en-US"/>
          </a:p>
        </p:txBody>
      </p:sp>
    </p:spTree>
    <p:extLst>
      <p:ext uri="{BB962C8B-B14F-4D97-AF65-F5344CB8AC3E}">
        <p14:creationId xmlns:p14="http://schemas.microsoft.com/office/powerpoint/2010/main" val="4261807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t>
            </a:r>
            <a:r>
              <a:rPr lang="en-US" dirty="0" err="1"/>
              <a:t>heres</a:t>
            </a:r>
            <a:r>
              <a:rPr lang="en-US" baseline="0" dirty="0"/>
              <a:t> an example of what has worked for various places.</a:t>
            </a:r>
          </a:p>
          <a:p>
            <a:endParaRPr lang="en-US" baseline="0" dirty="0"/>
          </a:p>
          <a:p>
            <a:r>
              <a:rPr lang="en-US" baseline="0" dirty="0"/>
              <a:t>Use a very cookie cutter approach.</a:t>
            </a:r>
          </a:p>
          <a:p>
            <a:endParaRPr lang="en-US" baseline="0" dirty="0"/>
          </a:p>
          <a:p>
            <a:r>
              <a:rPr lang="en-US" baseline="0" dirty="0"/>
              <a:t>Try to lock hardware and architecture in for anywhere for 6-12 months per location type.</a:t>
            </a:r>
          </a:p>
          <a:p>
            <a:endParaRPr lang="en-US" baseline="0" dirty="0"/>
          </a:p>
          <a:p>
            <a:r>
              <a:rPr lang="en-US" baseline="0" dirty="0"/>
              <a:t>Work with integrators, and datacenter vendors, to have 1-2 quarters of growth planned out.</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Have hardware ready to arrive on a standard cadence, with some spare capacity held back.</a:t>
            </a:r>
          </a:p>
          <a:p>
            <a:endParaRPr lang="en-US" baseline="0" dirty="0"/>
          </a:p>
          <a:p>
            <a:r>
              <a:rPr lang="en-US" baseline="0" dirty="0"/>
              <a:t>This way, you have space, power and cooling ready to support growth.  </a:t>
            </a:r>
          </a:p>
          <a:p>
            <a:endParaRPr lang="en-US" baseline="0" dirty="0"/>
          </a:p>
          <a:p>
            <a:r>
              <a:rPr lang="en-US" baseline="0" dirty="0"/>
              <a:t>Try to build things of the same version identical to each other.  Document the differences between versions.</a:t>
            </a:r>
          </a:p>
          <a:p>
            <a:endParaRPr lang="en-US" baseline="0" dirty="0"/>
          </a:p>
          <a:p>
            <a:r>
              <a:rPr lang="en-US" baseline="0" dirty="0"/>
              <a:t>This allows for the team to be able to grow infrastructure in a reliable fashion, and saves the need for heroics.</a:t>
            </a:r>
          </a:p>
          <a:p>
            <a:endParaRPr lang="en-US" baseline="0" dirty="0"/>
          </a:p>
          <a:p>
            <a:endParaRPr lang="en-US" baseline="0" dirty="0"/>
          </a:p>
        </p:txBody>
      </p:sp>
      <p:sp>
        <p:nvSpPr>
          <p:cNvPr id="4" name="Slide Number Placeholder 3"/>
          <p:cNvSpPr>
            <a:spLocks noGrp="1"/>
          </p:cNvSpPr>
          <p:nvPr>
            <p:ph type="sldNum" sz="quarter" idx="5"/>
          </p:nvPr>
        </p:nvSpPr>
        <p:spPr/>
        <p:txBody>
          <a:bodyPr/>
          <a:lstStyle/>
          <a:p>
            <a:fld id="{9191F33D-5DC3-D54C-A062-37A9B28FCB4C}" type="slidenum">
              <a:rPr lang="en-US" smtClean="0"/>
              <a:t>10</a:t>
            </a:fld>
            <a:endParaRPr lang="en-US"/>
          </a:p>
        </p:txBody>
      </p:sp>
    </p:spTree>
    <p:extLst>
      <p:ext uri="{BB962C8B-B14F-4D97-AF65-F5344CB8AC3E}">
        <p14:creationId xmlns:p14="http://schemas.microsoft.com/office/powerpoint/2010/main" val="3922691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91F33D-5DC3-D54C-A062-37A9B28FCB4C}" type="slidenum">
              <a:rPr lang="en-US" smtClean="0"/>
              <a:t>11</a:t>
            </a:fld>
            <a:endParaRPr lang="en-US"/>
          </a:p>
        </p:txBody>
      </p:sp>
    </p:spTree>
    <p:extLst>
      <p:ext uri="{BB962C8B-B14F-4D97-AF65-F5344CB8AC3E}">
        <p14:creationId xmlns:p14="http://schemas.microsoft.com/office/powerpoint/2010/main" val="37757866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91F33D-5DC3-D54C-A062-37A9B28FCB4C}" type="slidenum">
              <a:rPr lang="en-US" smtClean="0"/>
              <a:t>12</a:t>
            </a:fld>
            <a:endParaRPr lang="en-US"/>
          </a:p>
        </p:txBody>
      </p:sp>
    </p:spTree>
    <p:extLst>
      <p:ext uri="{BB962C8B-B14F-4D97-AF65-F5344CB8AC3E}">
        <p14:creationId xmlns:p14="http://schemas.microsoft.com/office/powerpoint/2010/main" val="6052246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the old parable of “for want of</a:t>
            </a:r>
            <a:r>
              <a:rPr lang="en-US" baseline="0" dirty="0"/>
              <a:t> a nail”.</a:t>
            </a:r>
          </a:p>
          <a:p>
            <a:endParaRPr lang="en-US" dirty="0"/>
          </a:p>
          <a:p>
            <a:endParaRPr lang="en-US" dirty="0"/>
          </a:p>
          <a:p>
            <a:r>
              <a:rPr lang="en-US" dirty="0"/>
              <a:t>I have seen deployments lose days of productivity, </a:t>
            </a:r>
            <a:r>
              <a:rPr lang="en-US" baseline="0" dirty="0"/>
              <a:t>due to a $5 part that wasn’t ordered.  </a:t>
            </a:r>
          </a:p>
          <a:p>
            <a:r>
              <a:rPr lang="en-US" baseline="0" dirty="0"/>
              <a:t>I’ve seen people pay 10X the cost for items, because they needed it now and it wasn’t there via normal channels on time.</a:t>
            </a:r>
          </a:p>
          <a:p>
            <a:r>
              <a:rPr lang="en-US" baseline="0" dirty="0"/>
              <a:t>I’ve sat in the cold of Chicago in December, waiting for parts that were critical, but were not ordered waiting for a Saturday delivery by </a:t>
            </a:r>
            <a:r>
              <a:rPr lang="en-US" baseline="0" dirty="0" err="1"/>
              <a:t>fedex</a:t>
            </a:r>
            <a:r>
              <a:rPr lang="en-US" baseline="0" dirty="0"/>
              <a:t>. </a:t>
            </a:r>
          </a:p>
          <a:p>
            <a:r>
              <a:rPr lang="en-US" baseline="0" dirty="0"/>
              <a:t>I view none of this as acceptable.</a:t>
            </a:r>
          </a:p>
          <a:p>
            <a:endParaRPr lang="en-US" baseline="0" dirty="0"/>
          </a:p>
          <a:p>
            <a:r>
              <a:rPr lang="en-US" baseline="0" dirty="0"/>
              <a:t>With appropriate planning and sparing, this decreases downtime, as needed parts are on-hand, to restore service, or to maintain hardware.  It also gives you a margin for error. </a:t>
            </a:r>
            <a:endParaRPr lang="en-US" dirty="0"/>
          </a:p>
          <a:p>
            <a:endParaRPr lang="en-US" dirty="0"/>
          </a:p>
          <a:p>
            <a:r>
              <a:rPr lang="en-US" dirty="0"/>
              <a:t>I have</a:t>
            </a:r>
            <a:r>
              <a:rPr lang="en-US" baseline="0" dirty="0"/>
              <a:t> an</a:t>
            </a:r>
            <a:r>
              <a:rPr lang="en-US" dirty="0"/>
              <a:t> approach to sparing</a:t>
            </a:r>
            <a:r>
              <a:rPr lang="en-US" baseline="0" dirty="0"/>
              <a:t> that tries to make sure we have the ability to endure failures, restore functionality and keep the site running.</a:t>
            </a:r>
          </a:p>
          <a:p>
            <a:r>
              <a:rPr lang="en-US" baseline="0" dirty="0"/>
              <a:t>Things will fail.  Servers Crash, Routers reload. Optics die.  Through planning, policies, documentation and sparing, we can minimize the impact, and make sure that failure does not lead to downtime.</a:t>
            </a:r>
          </a:p>
          <a:p>
            <a:endParaRPr lang="en-US" dirty="0"/>
          </a:p>
        </p:txBody>
      </p:sp>
      <p:sp>
        <p:nvSpPr>
          <p:cNvPr id="4" name="Slide Number Placeholder 3"/>
          <p:cNvSpPr>
            <a:spLocks noGrp="1"/>
          </p:cNvSpPr>
          <p:nvPr>
            <p:ph type="sldNum" sz="quarter" idx="5"/>
          </p:nvPr>
        </p:nvSpPr>
        <p:spPr/>
        <p:txBody>
          <a:bodyPr/>
          <a:lstStyle/>
          <a:p>
            <a:fld id="{9191F33D-5DC3-D54C-A062-37A9B28FCB4C}" type="slidenum">
              <a:rPr lang="en-US" smtClean="0"/>
              <a:t>13</a:t>
            </a:fld>
            <a:endParaRPr lang="en-US"/>
          </a:p>
        </p:txBody>
      </p:sp>
    </p:spTree>
    <p:extLst>
      <p:ext uri="{BB962C8B-B14F-4D97-AF65-F5344CB8AC3E}">
        <p14:creationId xmlns:p14="http://schemas.microsoft.com/office/powerpoint/2010/main" val="27034253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few</a:t>
            </a:r>
            <a:r>
              <a:rPr lang="en-US" baseline="0" dirty="0"/>
              <a:t> quick finishing </a:t>
            </a:r>
            <a:r>
              <a:rPr lang="en-US" baseline="0" dirty="0" err="1"/>
              <a:t>andecdotes</a:t>
            </a:r>
            <a:r>
              <a:rPr lang="en-US" baseline="0" dirty="0"/>
              <a:t> of problems that have occurred</a:t>
            </a:r>
          </a:p>
          <a:p>
            <a:endParaRPr lang="en-US" baseline="0" dirty="0"/>
          </a:p>
          <a:p>
            <a:r>
              <a:rPr lang="en-US" baseline="0" dirty="0"/>
              <a:t>When a company signed a contract for a datacenter,  The datacenter advertised that there were 20 carriers in the building.  This was true, but on the floor we were on, there were 0 carriers.  To get to the other carriers, they wanted 18K / month extra.  This is one of the reasons we should always insist on asking detailed questions, and visiting in person.  Specificity is key.</a:t>
            </a:r>
          </a:p>
          <a:p>
            <a:endParaRPr lang="en-US" baseline="0" dirty="0"/>
          </a:p>
          <a:p>
            <a:r>
              <a:rPr lang="en-US" baseline="0" dirty="0"/>
              <a:t>Another time, in looking at a facility to take down 200 racks of space.  They said they had 24x7 engineering onsite,  but it was really that they had 1 graveyard shift engineer, for 11 buildings, spanning a square mile, who usually had an extensive list of maintenance tasks. They were on-site in only a very loose definition.</a:t>
            </a:r>
          </a:p>
          <a:p>
            <a:endParaRPr lang="en-US" baseline="0" dirty="0"/>
          </a:p>
          <a:p>
            <a:r>
              <a:rPr lang="en-US" baseline="0" dirty="0"/>
              <a:t>As a last example, some of the facilities that are out there, are historic.  Some going back 100 years.  While you may have to be in that facility from a connectivity standpoint, you may be moving into a location that has no loading dock, and you are unloading in the street, or have to shut down a street, or even having to load in via a crane.  Understanding all of this, in advance, especially in a foreign country, makes for a smoother install.</a:t>
            </a:r>
          </a:p>
          <a:p>
            <a:endParaRPr lang="en-US" baseline="0" dirty="0"/>
          </a:p>
          <a:p>
            <a:endParaRPr lang="en-US" dirty="0"/>
          </a:p>
        </p:txBody>
      </p:sp>
      <p:sp>
        <p:nvSpPr>
          <p:cNvPr id="4" name="Slide Number Placeholder 3"/>
          <p:cNvSpPr>
            <a:spLocks noGrp="1"/>
          </p:cNvSpPr>
          <p:nvPr>
            <p:ph type="sldNum" sz="quarter" idx="5"/>
          </p:nvPr>
        </p:nvSpPr>
        <p:spPr/>
        <p:txBody>
          <a:bodyPr/>
          <a:lstStyle/>
          <a:p>
            <a:fld id="{9191F33D-5DC3-D54C-A062-37A9B28FCB4C}" type="slidenum">
              <a:rPr lang="en-US" smtClean="0"/>
              <a:t>14</a:t>
            </a:fld>
            <a:endParaRPr lang="en-US"/>
          </a:p>
        </p:txBody>
      </p:sp>
    </p:spTree>
    <p:extLst>
      <p:ext uri="{BB962C8B-B14F-4D97-AF65-F5344CB8AC3E}">
        <p14:creationId xmlns:p14="http://schemas.microsoft.com/office/powerpoint/2010/main" val="31408725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Theres</a:t>
            </a:r>
            <a:r>
              <a:rPr lang="en-US" dirty="0"/>
              <a:t> a lot of interesting stuff out on the horizon:</a:t>
            </a:r>
          </a:p>
          <a:p>
            <a:pPr marL="171450" indent="-171450">
              <a:buFontTx/>
              <a:buChar char="-"/>
            </a:pPr>
            <a:r>
              <a:rPr lang="en-US" dirty="0"/>
              <a:t>In the networking world; 400 Gig, 800 Gig.</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Overlays, segment routing</a:t>
            </a:r>
          </a:p>
          <a:p>
            <a:pPr marL="171450" indent="-171450">
              <a:buFontTx/>
              <a:buChar char="-"/>
            </a:pPr>
            <a:r>
              <a:rPr lang="en-US" dirty="0"/>
              <a:t>DPUs in the server (</a:t>
            </a:r>
            <a:r>
              <a:rPr lang="en-US" dirty="0" err="1"/>
              <a:t>eg</a:t>
            </a:r>
            <a:r>
              <a:rPr lang="en-US" dirty="0"/>
              <a:t>: bluefield2/3) </a:t>
            </a:r>
          </a:p>
          <a:p>
            <a:pPr marL="171450" indent="-171450">
              <a:buFontTx/>
              <a:buChar char="-"/>
            </a:pPr>
            <a:r>
              <a:rPr lang="en-US" dirty="0"/>
              <a:t>PCIe5</a:t>
            </a:r>
          </a:p>
          <a:p>
            <a:pPr marL="171450" indent="-171450">
              <a:buFontTx/>
              <a:buChar char="-"/>
            </a:pPr>
            <a:r>
              <a:rPr lang="en-US" dirty="0"/>
              <a:t>GPUs and OAM connectors.</a:t>
            </a:r>
          </a:p>
          <a:p>
            <a:pPr marL="171450" indent="-171450">
              <a:buFontTx/>
              <a:buChar char="-"/>
            </a:pPr>
            <a:r>
              <a:rPr lang="en-US" dirty="0"/>
              <a:t>Different cooling solutions.</a:t>
            </a:r>
          </a:p>
          <a:p>
            <a:pPr marL="171450" indent="-171450">
              <a:buFontTx/>
              <a:buChar char="-"/>
            </a:pPr>
            <a:r>
              <a:rPr lang="en-US" dirty="0"/>
              <a:t>And so much more</a:t>
            </a:r>
          </a:p>
          <a:p>
            <a:pPr marL="171450" indent="-171450">
              <a:buFontTx/>
              <a:buChar char="-"/>
            </a:pPr>
            <a:endParaRPr lang="en-US" dirty="0"/>
          </a:p>
          <a:p>
            <a:endParaRPr lang="en-US" dirty="0"/>
          </a:p>
        </p:txBody>
      </p:sp>
      <p:sp>
        <p:nvSpPr>
          <p:cNvPr id="4" name="Slide Number Placeholder 3"/>
          <p:cNvSpPr>
            <a:spLocks noGrp="1"/>
          </p:cNvSpPr>
          <p:nvPr>
            <p:ph type="sldNum" sz="quarter" idx="5"/>
          </p:nvPr>
        </p:nvSpPr>
        <p:spPr/>
        <p:txBody>
          <a:bodyPr/>
          <a:lstStyle/>
          <a:p>
            <a:fld id="{9191F33D-5DC3-D54C-A062-37A9B28FCB4C}" type="slidenum">
              <a:rPr lang="en-US" smtClean="0"/>
              <a:t>15</a:t>
            </a:fld>
            <a:endParaRPr lang="en-US"/>
          </a:p>
        </p:txBody>
      </p:sp>
    </p:spTree>
    <p:extLst>
      <p:ext uri="{BB962C8B-B14F-4D97-AF65-F5344CB8AC3E}">
        <p14:creationId xmlns:p14="http://schemas.microsoft.com/office/powerpoint/2010/main" val="7767447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running a datacenter, you will</a:t>
            </a:r>
            <a:r>
              <a:rPr lang="en-US" baseline="0" dirty="0"/>
              <a:t> pay ~10-40% above your standard electrical load, to manage your cooling load.  This is called PUE, or Per Unit Efficiency.  </a:t>
            </a:r>
            <a:endParaRPr lang="en-US" dirty="0"/>
          </a:p>
          <a:p>
            <a:endParaRPr lang="en-US" dirty="0"/>
          </a:p>
          <a:p>
            <a:r>
              <a:rPr lang="en-US" dirty="0"/>
              <a:t>There are</a:t>
            </a:r>
            <a:r>
              <a:rPr lang="en-US" baseline="0" dirty="0"/>
              <a:t> a lot of innovations going on with things like power density and cooling.</a:t>
            </a:r>
          </a:p>
          <a:p>
            <a:r>
              <a:rPr lang="en-US" baseline="0" dirty="0"/>
              <a:t>However, there are a lot of tradeoffs.</a:t>
            </a:r>
          </a:p>
          <a:p>
            <a:endParaRPr lang="en-US" baseline="0" dirty="0"/>
          </a:p>
          <a:p>
            <a:r>
              <a:rPr lang="en-US" baseline="0" dirty="0"/>
              <a:t>On the cooling standpoint, there are now things like:</a:t>
            </a:r>
          </a:p>
          <a:p>
            <a:r>
              <a:rPr lang="en-US" baseline="0" dirty="0"/>
              <a:t>Rear door cooling, to help move air through a rack.</a:t>
            </a:r>
          </a:p>
          <a:p>
            <a:r>
              <a:rPr lang="en-US" baseline="0" dirty="0"/>
              <a:t>Sometimes these rear doors have radiators attached to them, so that most of the heat load is transferred to liquid at the back of the cabinet and carried away there.</a:t>
            </a:r>
          </a:p>
          <a:p>
            <a:r>
              <a:rPr lang="en-US" baseline="0" dirty="0"/>
              <a:t>There are also things like on-chip cooling,  all the way to immersion cooling, where the equipment is run submerged.</a:t>
            </a:r>
          </a:p>
          <a:p>
            <a:endParaRPr lang="en-US" baseline="0" dirty="0"/>
          </a:p>
          <a:p>
            <a:r>
              <a:rPr lang="en-US" baseline="0" dirty="0"/>
              <a:t>However this brings up interesting issues:</a:t>
            </a:r>
          </a:p>
          <a:p>
            <a:pPr marL="171450" indent="-171450">
              <a:buFontTx/>
              <a:buChar char="-"/>
            </a:pPr>
            <a:r>
              <a:rPr lang="en-US" baseline="0" dirty="0"/>
              <a:t>The liquid can cost between $200-500 a gallon.</a:t>
            </a:r>
          </a:p>
          <a:p>
            <a:pPr marL="171450" indent="-171450">
              <a:buFontTx/>
              <a:buChar char="-"/>
            </a:pPr>
            <a:r>
              <a:rPr lang="en-US" baseline="0" dirty="0"/>
              <a:t>Sometimes you look at doing single or dual stage cooling, which means you need to condense it back down.</a:t>
            </a:r>
          </a:p>
          <a:p>
            <a:pPr marL="171450" indent="-171450">
              <a:buFontTx/>
              <a:buChar char="-"/>
            </a:pPr>
            <a:r>
              <a:rPr lang="en-US" baseline="0" dirty="0"/>
              <a:t>Your technicians need to be trained with how to handle chemical spills.</a:t>
            </a:r>
          </a:p>
          <a:p>
            <a:pPr marL="171450" indent="-171450">
              <a:buFontTx/>
              <a:buChar char="-"/>
            </a:pPr>
            <a:r>
              <a:rPr lang="en-US" baseline="0" dirty="0"/>
              <a:t>But, at a certain scale the cost savings of the reduced cooling could make sense.</a:t>
            </a:r>
          </a:p>
          <a:p>
            <a:pPr marL="171450" indent="-171450">
              <a:buFontTx/>
              <a:buChar char="-"/>
            </a:pPr>
            <a:r>
              <a:rPr lang="en-US" baseline="0" dirty="0"/>
              <a:t>Most datacenters are still practicing air cooling only, and may not be receptive to that.</a:t>
            </a:r>
          </a:p>
          <a:p>
            <a:pPr marL="171450" indent="-171450">
              <a:buFontTx/>
              <a:buChar char="-"/>
            </a:pPr>
            <a:endParaRPr lang="en-US" baseline="0" dirty="0"/>
          </a:p>
          <a:p>
            <a:pPr marL="171450" indent="-171450">
              <a:buFontTx/>
              <a:buChar char="-"/>
            </a:pPr>
            <a:r>
              <a:rPr lang="en-US" baseline="0" dirty="0"/>
              <a:t>Another note is that there are various initiatives such as </a:t>
            </a:r>
            <a:r>
              <a:rPr lang="en-US" baseline="0" dirty="0" err="1"/>
              <a:t>opencompute</a:t>
            </a:r>
            <a:r>
              <a:rPr lang="en-US" baseline="0" dirty="0"/>
              <a:t> that are starting to make interesting innovations.</a:t>
            </a:r>
          </a:p>
        </p:txBody>
      </p:sp>
      <p:sp>
        <p:nvSpPr>
          <p:cNvPr id="4" name="Slide Number Placeholder 3"/>
          <p:cNvSpPr>
            <a:spLocks noGrp="1"/>
          </p:cNvSpPr>
          <p:nvPr>
            <p:ph type="sldNum" sz="quarter" idx="5"/>
          </p:nvPr>
        </p:nvSpPr>
        <p:spPr/>
        <p:txBody>
          <a:bodyPr/>
          <a:lstStyle/>
          <a:p>
            <a:fld id="{9191F33D-5DC3-D54C-A062-37A9B28FCB4C}" type="slidenum">
              <a:rPr lang="en-US" smtClean="0"/>
              <a:t>16</a:t>
            </a:fld>
            <a:endParaRPr lang="en-US"/>
          </a:p>
        </p:txBody>
      </p:sp>
    </p:spTree>
    <p:extLst>
      <p:ext uri="{BB962C8B-B14F-4D97-AF65-F5344CB8AC3E}">
        <p14:creationId xmlns:p14="http://schemas.microsoft.com/office/powerpoint/2010/main" val="1217415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start with the basics.</a:t>
            </a:r>
          </a:p>
          <a:p>
            <a:r>
              <a:rPr lang="en-US" dirty="0"/>
              <a:t>What is a rack? A rack, in this case, is a server cabinet, that can hold up</a:t>
            </a:r>
            <a:r>
              <a:rPr lang="en-US" baseline="0" dirty="0"/>
              <a:t> to 42-52 Units of servers, that consume some amount of power, possibly beyond 20Kw.  They are usually air cooled, with cold air coming in the front, and the hot air leaving out of the back.   Usually 2 to 2 ½ feet wide 3 to 4 feet deep, and 6 ½ feet to 8 feet tall, and when loaded can weigh over 3000 lbs.</a:t>
            </a:r>
            <a:endParaRPr lang="en-US" dirty="0"/>
          </a:p>
          <a:p>
            <a:endParaRPr lang="en-US" dirty="0"/>
          </a:p>
          <a:p>
            <a:r>
              <a:rPr lang="en-US" dirty="0"/>
              <a:t>What</a:t>
            </a:r>
            <a:r>
              <a:rPr lang="en-US" baseline="0" dirty="0"/>
              <a:t> is a Colo?  Its short for colocation.  It involves placing your equipment, usually in racks, in a datacenter.  </a:t>
            </a:r>
          </a:p>
          <a:p>
            <a:endParaRPr lang="en-US" baseline="0" dirty="0"/>
          </a:p>
          <a:p>
            <a:r>
              <a:rPr lang="en-US" baseline="0" dirty="0"/>
              <a:t>In this case, we are talking about putting a large number of racks into a datacenter, and having them all interconnect, in a reliable, secure way.</a:t>
            </a:r>
          </a:p>
        </p:txBody>
      </p:sp>
      <p:sp>
        <p:nvSpPr>
          <p:cNvPr id="4" name="Slide Number Placeholder 3"/>
          <p:cNvSpPr>
            <a:spLocks noGrp="1"/>
          </p:cNvSpPr>
          <p:nvPr>
            <p:ph type="sldNum" sz="quarter" idx="5"/>
          </p:nvPr>
        </p:nvSpPr>
        <p:spPr/>
        <p:txBody>
          <a:bodyPr/>
          <a:lstStyle/>
          <a:p>
            <a:fld id="{9191F33D-5DC3-D54C-A062-37A9B28FCB4C}" type="slidenum">
              <a:rPr lang="en-US" smtClean="0"/>
              <a:t>2</a:t>
            </a:fld>
            <a:endParaRPr lang="en-US"/>
          </a:p>
        </p:txBody>
      </p:sp>
    </p:spTree>
    <p:extLst>
      <p:ext uri="{BB962C8B-B14F-4D97-AF65-F5344CB8AC3E}">
        <p14:creationId xmlns:p14="http://schemas.microsoft.com/office/powerpoint/2010/main" val="1674590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Datacenters can be broken down into 3 general categories</a:t>
            </a:r>
            <a:r>
              <a:rPr lang="en-US" baseline="0" dirty="0"/>
              <a:t> of Retail, Wholesale, and Owned, with a couple of variants.  </a:t>
            </a:r>
          </a:p>
          <a:p>
            <a:endParaRPr lang="en-US" baseline="0" dirty="0"/>
          </a:p>
          <a:p>
            <a:r>
              <a:rPr lang="en-US" baseline="0" dirty="0"/>
              <a:t> In a retail datacenter, (in blue) this is a 1-25 rack installation, that is usually a contract of ~2-3 years.  This is usually seen as a starter location, or as a expensive connectivity hub, where you can interconnect directly with up to hundreds of networks.</a:t>
            </a:r>
          </a:p>
          <a:p>
            <a:endParaRPr lang="en-US" dirty="0"/>
          </a:p>
          <a:p>
            <a:r>
              <a:rPr lang="en-US" dirty="0"/>
              <a:t>In a wholesale datacenter, (in green) these generally fit in the 25 to 400 rack installs, with a contract that is usually 5-7</a:t>
            </a:r>
            <a:r>
              <a:rPr lang="en-US" baseline="0" dirty="0"/>
              <a:t> years.   These are usually for ongoing growth of infrastructure, and you might be growing into these gradually.  </a:t>
            </a:r>
          </a:p>
          <a:p>
            <a:endParaRPr lang="en-US" baseline="0" dirty="0"/>
          </a:p>
          <a:p>
            <a:r>
              <a:rPr lang="en-US" baseline="0" dirty="0"/>
              <a:t>In an owned or Build to suit datacenter, (yellow) these can be very large facilities.  Here, you may be responsible for the entire building, meaning things like the cooling plant, the electrical infrastructure, and the general maintenance etc.  At this scale you may have hundreds of thousands of servers.</a:t>
            </a:r>
          </a:p>
          <a:p>
            <a:r>
              <a:rPr lang="en-US" baseline="0" dirty="0"/>
              <a:t> </a:t>
            </a:r>
          </a:p>
          <a:p>
            <a:r>
              <a:rPr lang="en-US" baseline="0" dirty="0"/>
              <a:t>In all cases, hardware in here is usually refreshed on a 3 year cycle. </a:t>
            </a:r>
            <a:endParaRPr lang="en-US" dirty="0"/>
          </a:p>
        </p:txBody>
      </p:sp>
      <p:sp>
        <p:nvSpPr>
          <p:cNvPr id="4" name="Slide Number Placeholder 3"/>
          <p:cNvSpPr>
            <a:spLocks noGrp="1"/>
          </p:cNvSpPr>
          <p:nvPr>
            <p:ph type="sldNum" sz="quarter" idx="5"/>
          </p:nvPr>
        </p:nvSpPr>
        <p:spPr/>
        <p:txBody>
          <a:bodyPr/>
          <a:lstStyle/>
          <a:p>
            <a:fld id="{9191F33D-5DC3-D54C-A062-37A9B28FCB4C}" type="slidenum">
              <a:rPr lang="en-US" smtClean="0"/>
              <a:t>3</a:t>
            </a:fld>
            <a:endParaRPr lang="en-US"/>
          </a:p>
        </p:txBody>
      </p:sp>
    </p:spTree>
    <p:extLst>
      <p:ext uri="{BB962C8B-B14F-4D97-AF65-F5344CB8AC3E}">
        <p14:creationId xmlns:p14="http://schemas.microsoft.com/office/powerpoint/2010/main" val="2105013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as we walk through a 100 Rack(</a:t>
            </a:r>
            <a:r>
              <a:rPr lang="en-US" dirty="0" err="1"/>
              <a:t>ish</a:t>
            </a:r>
            <a:r>
              <a:rPr lang="en-US" dirty="0"/>
              <a:t>) deployment, this</a:t>
            </a:r>
            <a:r>
              <a:rPr lang="en-US" baseline="0" dirty="0"/>
              <a:t> would be a standard site layout.  </a:t>
            </a:r>
          </a:p>
          <a:p>
            <a:r>
              <a:rPr lang="en-US" baseline="0" dirty="0"/>
              <a:t>We’d have rows of servers, a row of networking gear, room for spares and tools, etc.</a:t>
            </a:r>
          </a:p>
          <a:p>
            <a:endParaRPr lang="en-US" baseline="0" dirty="0"/>
          </a:p>
          <a:p>
            <a:r>
              <a:rPr lang="en-US" baseline="0" dirty="0"/>
              <a:t>This is a sample layout of how things could be done in a 1 MW layout.</a:t>
            </a:r>
          </a:p>
          <a:p>
            <a:r>
              <a:rPr lang="en-US" baseline="0" dirty="0"/>
              <a:t>Server racks are iterative building blocks, and the network can be too.</a:t>
            </a:r>
          </a:p>
          <a:p>
            <a:endParaRPr lang="en-US" baseline="0" dirty="0"/>
          </a:p>
          <a:p>
            <a:endParaRPr lang="en-US" dirty="0"/>
          </a:p>
        </p:txBody>
      </p:sp>
      <p:sp>
        <p:nvSpPr>
          <p:cNvPr id="4" name="Slide Number Placeholder 3"/>
          <p:cNvSpPr>
            <a:spLocks noGrp="1"/>
          </p:cNvSpPr>
          <p:nvPr>
            <p:ph type="sldNum" sz="quarter" idx="5"/>
          </p:nvPr>
        </p:nvSpPr>
        <p:spPr/>
        <p:txBody>
          <a:bodyPr/>
          <a:lstStyle/>
          <a:p>
            <a:fld id="{9191F33D-5DC3-D54C-A062-37A9B28FCB4C}" type="slidenum">
              <a:rPr lang="en-US" smtClean="0"/>
              <a:t>4</a:t>
            </a:fld>
            <a:endParaRPr lang="en-US"/>
          </a:p>
        </p:txBody>
      </p:sp>
    </p:spTree>
    <p:extLst>
      <p:ext uri="{BB962C8B-B14F-4D97-AF65-F5344CB8AC3E}">
        <p14:creationId xmlns:p14="http://schemas.microsoft.com/office/powerpoint/2010/main" val="4152246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t>
            </a:r>
            <a:r>
              <a:rPr lang="en-US" baseline="0" dirty="0"/>
              <a:t>looking to bring up a facility, there are a lot of teams that are needed, and they all work together to bring the site live.</a:t>
            </a:r>
          </a:p>
          <a:p>
            <a:endParaRPr lang="en-US" baseline="0" dirty="0"/>
          </a:p>
          <a:p>
            <a:r>
              <a:rPr lang="en-US" baseline="0" dirty="0"/>
              <a:t>The lawyer Is put first, as it is considered this the most important role.  Lots of things can go sideways, and having a flexible contract, makes a huge difference.</a:t>
            </a:r>
          </a:p>
          <a:p>
            <a:r>
              <a:rPr lang="en-US" baseline="0" dirty="0"/>
              <a:t>But, this is truly a team effort.  The more in sync they are, the quicker things will go.  </a:t>
            </a:r>
          </a:p>
        </p:txBody>
      </p:sp>
      <p:sp>
        <p:nvSpPr>
          <p:cNvPr id="4" name="Slide Number Placeholder 3"/>
          <p:cNvSpPr>
            <a:spLocks noGrp="1"/>
          </p:cNvSpPr>
          <p:nvPr>
            <p:ph type="sldNum" sz="quarter" idx="5"/>
          </p:nvPr>
        </p:nvSpPr>
        <p:spPr/>
        <p:txBody>
          <a:bodyPr/>
          <a:lstStyle/>
          <a:p>
            <a:fld id="{9191F33D-5DC3-D54C-A062-37A9B28FCB4C}" type="slidenum">
              <a:rPr lang="en-US" smtClean="0"/>
              <a:t>5</a:t>
            </a:fld>
            <a:endParaRPr lang="en-US"/>
          </a:p>
        </p:txBody>
      </p:sp>
    </p:spTree>
    <p:extLst>
      <p:ext uri="{BB962C8B-B14F-4D97-AF65-F5344CB8AC3E}">
        <p14:creationId xmlns:p14="http://schemas.microsoft.com/office/powerpoint/2010/main" val="33980901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a:t>
            </a:r>
            <a:r>
              <a:rPr lang="en-US" baseline="0" dirty="0"/>
              <a:t> is an example of the early steps of a aggressive project plan for selecting a datacenter.</a:t>
            </a:r>
          </a:p>
          <a:p>
            <a:endParaRPr lang="en-US" dirty="0"/>
          </a:p>
          <a:p>
            <a:r>
              <a:rPr lang="en-US" dirty="0"/>
              <a:t>We would identify a need for a datacenter,</a:t>
            </a:r>
            <a:r>
              <a:rPr lang="en-US" baseline="0" dirty="0"/>
              <a:t> determine how many racks, and Kw we would need, and the market we would want it in.</a:t>
            </a:r>
          </a:p>
          <a:p>
            <a:endParaRPr lang="en-US" baseline="0" dirty="0"/>
          </a:p>
          <a:p>
            <a:r>
              <a:rPr lang="en-US" baseline="0" dirty="0"/>
              <a:t>From there, its set up a lot of infrastructure for documentation.  We will need to refer back to this extensively.</a:t>
            </a:r>
          </a:p>
          <a:p>
            <a:endParaRPr lang="en-US" baseline="0" dirty="0"/>
          </a:p>
          <a:p>
            <a:r>
              <a:rPr lang="en-US" baseline="0" dirty="0"/>
              <a:t>After that, its work together, to do sample layouts of the datacenter, servers, network infrastructure.  We would then get a sample topology, a security review, and an estimated budget.</a:t>
            </a:r>
          </a:p>
          <a:p>
            <a:endParaRPr lang="en-US" baseline="0" dirty="0"/>
          </a:p>
          <a:p>
            <a:r>
              <a:rPr lang="en-US" baseline="0" dirty="0"/>
              <a:t>Then we issue an RFP to the appropriate datacenter players.  Then, its comb through the responses, and whittle the locations down.  After that, we would do extensive diligence of visiting the locations, reviewing their processes etc.</a:t>
            </a:r>
          </a:p>
        </p:txBody>
      </p:sp>
      <p:sp>
        <p:nvSpPr>
          <p:cNvPr id="4" name="Slide Number Placeholder 3"/>
          <p:cNvSpPr>
            <a:spLocks noGrp="1"/>
          </p:cNvSpPr>
          <p:nvPr>
            <p:ph type="sldNum" sz="quarter" idx="5"/>
          </p:nvPr>
        </p:nvSpPr>
        <p:spPr/>
        <p:txBody>
          <a:bodyPr/>
          <a:lstStyle/>
          <a:p>
            <a:fld id="{9191F33D-5DC3-D54C-A062-37A9B28FCB4C}" type="slidenum">
              <a:rPr lang="en-US" smtClean="0"/>
              <a:t>6</a:t>
            </a:fld>
            <a:endParaRPr lang="en-US"/>
          </a:p>
        </p:txBody>
      </p:sp>
    </p:spTree>
    <p:extLst>
      <p:ext uri="{BB962C8B-B14F-4D97-AF65-F5344CB8AC3E}">
        <p14:creationId xmlns:p14="http://schemas.microsoft.com/office/powerpoint/2010/main" val="8672379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a:t>
            </a:r>
            <a:r>
              <a:rPr lang="en-US" baseline="0" dirty="0"/>
              <a:t> of some of the RFP process (this is the table of contents off of the sample RFP), and the datacenter visit checklist.  Try to get a lot of the questions about a facility sorted out in detail in the beginning, and then visit in person and make sure to see all of the different aspects of the facility.</a:t>
            </a:r>
          </a:p>
          <a:p>
            <a:endParaRPr lang="en-US" baseline="0" dirty="0"/>
          </a:p>
          <a:p>
            <a:r>
              <a:rPr lang="en-US" baseline="0" dirty="0"/>
              <a:t>A quick side note.  Most datacenters fall on a “Tier” system of 1-4, which is defined by the Telecom Industry Association.  A Tier 3, is defined as “Concurrently </a:t>
            </a:r>
            <a:r>
              <a:rPr lang="en-US" baseline="0" dirty="0" err="1"/>
              <a:t>Maintainble</a:t>
            </a:r>
            <a:r>
              <a:rPr lang="en-US" baseline="0" dirty="0"/>
              <a:t>”, which means that anything can fail, and the site keeps running.  Tier 4 is the highest.</a:t>
            </a:r>
          </a:p>
          <a:p>
            <a:endParaRPr lang="en-US" baseline="0" dirty="0"/>
          </a:p>
          <a:p>
            <a:r>
              <a:rPr lang="en-US" baseline="0" dirty="0"/>
              <a:t>However, to be Tier 3, a site must be Tier 3 Electrically, Mechanically (Cooling), and Architecturally.  A lot of sites meet the Electrical and Mechanical, but fall short in the Architectural.  Since sites self-certify their compliance, extensive inspection is usually needed to uncover concerns.</a:t>
            </a:r>
          </a:p>
        </p:txBody>
      </p:sp>
      <p:sp>
        <p:nvSpPr>
          <p:cNvPr id="4" name="Slide Number Placeholder 3"/>
          <p:cNvSpPr>
            <a:spLocks noGrp="1"/>
          </p:cNvSpPr>
          <p:nvPr>
            <p:ph type="sldNum" sz="quarter" idx="5"/>
          </p:nvPr>
        </p:nvSpPr>
        <p:spPr/>
        <p:txBody>
          <a:bodyPr/>
          <a:lstStyle/>
          <a:p>
            <a:fld id="{9191F33D-5DC3-D54C-A062-37A9B28FCB4C}" type="slidenum">
              <a:rPr lang="en-US" smtClean="0"/>
              <a:t>7</a:t>
            </a:fld>
            <a:endParaRPr lang="en-US"/>
          </a:p>
        </p:txBody>
      </p:sp>
    </p:spTree>
    <p:extLst>
      <p:ext uri="{BB962C8B-B14F-4D97-AF65-F5344CB8AC3E}">
        <p14:creationId xmlns:p14="http://schemas.microsoft.com/office/powerpoint/2010/main" val="29937198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you have selected a site, you will then want to understand your connectivity plans.</a:t>
            </a:r>
          </a:p>
          <a:p>
            <a:endParaRPr lang="en-US" dirty="0"/>
          </a:p>
          <a:p>
            <a:r>
              <a:rPr lang="en-US" dirty="0"/>
              <a:t>Depending</a:t>
            </a:r>
            <a:r>
              <a:rPr lang="en-US" baseline="0" dirty="0"/>
              <a:t> upon your needs, and what is available in the facility you select, may need to connect your building to a Well Connected building, also known as a peering hub. </a:t>
            </a:r>
          </a:p>
          <a:p>
            <a:endParaRPr lang="en-US" baseline="0" dirty="0"/>
          </a:p>
          <a:p>
            <a:r>
              <a:rPr lang="en-US" baseline="0" dirty="0"/>
              <a:t>This can be for things like getting access to a cloud provider, such as a AWS Direct Connect or a  GCP Dedicated interconnect connecting or with various eyeball and  research networks.  </a:t>
            </a:r>
          </a:p>
          <a:p>
            <a:r>
              <a:rPr lang="en-US" baseline="0" dirty="0"/>
              <a:t>Also, you can connect to various peering fabrics, allowing you to have a direct routing relationship with hundreds of networks.</a:t>
            </a:r>
          </a:p>
          <a:p>
            <a:r>
              <a:rPr lang="en-US" baseline="0" dirty="0"/>
              <a:t>You will also be able to connect to various transit providers as well.</a:t>
            </a:r>
            <a:endParaRPr lang="en-US" dirty="0"/>
          </a:p>
        </p:txBody>
      </p:sp>
      <p:sp>
        <p:nvSpPr>
          <p:cNvPr id="4" name="Slide Number Placeholder 3"/>
          <p:cNvSpPr>
            <a:spLocks noGrp="1"/>
          </p:cNvSpPr>
          <p:nvPr>
            <p:ph type="sldNum" sz="quarter" idx="5"/>
          </p:nvPr>
        </p:nvSpPr>
        <p:spPr/>
        <p:txBody>
          <a:bodyPr/>
          <a:lstStyle/>
          <a:p>
            <a:fld id="{9191F33D-5DC3-D54C-A062-37A9B28FCB4C}" type="slidenum">
              <a:rPr lang="en-US" smtClean="0"/>
              <a:t>8</a:t>
            </a:fld>
            <a:endParaRPr lang="en-US"/>
          </a:p>
        </p:txBody>
      </p:sp>
    </p:spTree>
    <p:extLst>
      <p:ext uri="{BB962C8B-B14F-4D97-AF65-F5344CB8AC3E}">
        <p14:creationId xmlns:p14="http://schemas.microsoft.com/office/powerpoint/2010/main" val="3814024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start to expand globally, a</a:t>
            </a:r>
            <a:r>
              <a:rPr lang="en-US" baseline="0" dirty="0"/>
              <a:t> lot of selection will be based upon the nearby peering hubs.   This is not just for speed,  but for minimizing overall latency, and increasing choices for traffic egress.  </a:t>
            </a:r>
          </a:p>
          <a:p>
            <a:endParaRPr lang="en-US" baseline="0" dirty="0"/>
          </a:p>
          <a:p>
            <a:r>
              <a:rPr lang="en-US" baseline="0" dirty="0"/>
              <a:t>Here are a list, of some of the Tier 1, and Tier 2 markets in the world.  This is not an exhaustive list,  and some of the markets could be considered in different tiers. </a:t>
            </a:r>
          </a:p>
          <a:p>
            <a:endParaRPr lang="en-US" baseline="0" dirty="0"/>
          </a:p>
          <a:p>
            <a:r>
              <a:rPr lang="en-US" baseline="0" dirty="0"/>
              <a:t>Hong Kong and Guam, are very interesting at the moment, mainly due to the political changes going on in HK.  A lot of undersea cable went through HK.  There are now a lot of new undersea cables being run with Guam and Taipei being replacement undersea points.</a:t>
            </a:r>
          </a:p>
        </p:txBody>
      </p:sp>
      <p:sp>
        <p:nvSpPr>
          <p:cNvPr id="4" name="Slide Number Placeholder 3"/>
          <p:cNvSpPr>
            <a:spLocks noGrp="1"/>
          </p:cNvSpPr>
          <p:nvPr>
            <p:ph type="sldNum" sz="quarter" idx="5"/>
          </p:nvPr>
        </p:nvSpPr>
        <p:spPr/>
        <p:txBody>
          <a:bodyPr/>
          <a:lstStyle/>
          <a:p>
            <a:fld id="{9191F33D-5DC3-D54C-A062-37A9B28FCB4C}" type="slidenum">
              <a:rPr lang="en-US" smtClean="0"/>
              <a:t>9</a:t>
            </a:fld>
            <a:endParaRPr lang="en-US"/>
          </a:p>
        </p:txBody>
      </p:sp>
    </p:spTree>
    <p:extLst>
      <p:ext uri="{BB962C8B-B14F-4D97-AF65-F5344CB8AC3E}">
        <p14:creationId xmlns:p14="http://schemas.microsoft.com/office/powerpoint/2010/main" val="3086193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00BCC7-1DD2-4242-8870-AD97DE6E28CD}" type="datetimeFigureOut">
              <a:rPr lang="en-US" smtClean="0"/>
              <a:t>12/28/21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1098067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00BCC7-1DD2-4242-8870-AD97DE6E28CD}" type="datetimeFigureOut">
              <a:rPr lang="en-US" smtClean="0"/>
              <a:t>12/28/21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3466671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00BCC7-1DD2-4242-8870-AD97DE6E28CD}" type="datetimeFigureOut">
              <a:rPr lang="en-US" smtClean="0"/>
              <a:t>12/28/21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2692878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00BCC7-1DD2-4242-8870-AD97DE6E28CD}" type="datetimeFigureOut">
              <a:rPr lang="en-US" smtClean="0"/>
              <a:t>12/28/21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18177363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00BCC7-1DD2-4242-8870-AD97DE6E28CD}" type="datetimeFigureOut">
              <a:rPr lang="en-US" smtClean="0"/>
              <a:t>12/28/21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29918313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00BCC7-1DD2-4242-8870-AD97DE6E28CD}" type="datetimeFigureOut">
              <a:rPr lang="en-US" smtClean="0"/>
              <a:t>12/28/21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428604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00BCC7-1DD2-4242-8870-AD97DE6E28CD}" type="datetimeFigureOut">
              <a:rPr lang="en-US" smtClean="0"/>
              <a:t>12/28/21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1459503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00BCC7-1DD2-4242-8870-AD97DE6E28CD}" type="datetimeFigureOut">
              <a:rPr lang="en-US" smtClean="0"/>
              <a:t>12/28/21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2250372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00BCC7-1DD2-4242-8870-AD97DE6E28CD}" type="datetimeFigureOut">
              <a:rPr lang="en-US" smtClean="0"/>
              <a:t>12/28/21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3992166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00BCC7-1DD2-4242-8870-AD97DE6E28CD}" type="datetimeFigureOut">
              <a:rPr lang="en-US" smtClean="0"/>
              <a:t>12/28/21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4242465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00BCC7-1DD2-4242-8870-AD97DE6E28CD}" type="datetimeFigureOut">
              <a:rPr lang="en-US" smtClean="0"/>
              <a:t>12/28/21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3A73B4-55C8-5241-B244-B2B701FABC2D}" type="slidenum">
              <a:rPr lang="en-US" smtClean="0"/>
              <a:t>‹#›</a:t>
            </a:fld>
            <a:endParaRPr lang="en-US"/>
          </a:p>
        </p:txBody>
      </p:sp>
    </p:spTree>
    <p:extLst>
      <p:ext uri="{BB962C8B-B14F-4D97-AF65-F5344CB8AC3E}">
        <p14:creationId xmlns:p14="http://schemas.microsoft.com/office/powerpoint/2010/main" val="4130801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00BCC7-1DD2-4242-8870-AD97DE6E28CD}" type="datetimeFigureOut">
              <a:rPr lang="en-US" smtClean="0"/>
              <a:t>12/28/21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3A73B4-55C8-5241-B244-B2B701FABC2D}" type="slidenum">
              <a:rPr lang="en-US" smtClean="0"/>
              <a:t>‹#›</a:t>
            </a:fld>
            <a:endParaRPr lang="en-US"/>
          </a:p>
        </p:txBody>
      </p:sp>
    </p:spTree>
    <p:extLst>
      <p:ext uri="{BB962C8B-B14F-4D97-AF65-F5344CB8AC3E}">
        <p14:creationId xmlns:p14="http://schemas.microsoft.com/office/powerpoint/2010/main" val="188948927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cpc2018/my-first-colo"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creativecommons.org/licenses/by/4.0/" TargetMode="External"/><Relationship Id="rId4" Type="http://schemas.openxmlformats.org/officeDocument/2006/relationships/hyperlink" Target="mailto:Colin+dc@corbe.tt"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tif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BEBB8-4B4D-A547-99D0-2AE0168F9116}"/>
              </a:ext>
            </a:extLst>
          </p:cNvPr>
          <p:cNvSpPr>
            <a:spLocks noGrp="1"/>
          </p:cNvSpPr>
          <p:nvPr>
            <p:ph type="ctrTitle"/>
          </p:nvPr>
        </p:nvSpPr>
        <p:spPr>
          <a:xfrm>
            <a:off x="838199" y="1093788"/>
            <a:ext cx="10506455" cy="2967208"/>
          </a:xfrm>
        </p:spPr>
        <p:txBody>
          <a:bodyPr>
            <a:normAutofit/>
          </a:bodyPr>
          <a:lstStyle/>
          <a:p>
            <a:pPr algn="l"/>
            <a:r>
              <a:rPr lang="en-US" sz="8000"/>
              <a:t>My First Colo</a:t>
            </a:r>
          </a:p>
        </p:txBody>
      </p:sp>
      <p:sp>
        <p:nvSpPr>
          <p:cNvPr id="3" name="Subtitle 2">
            <a:extLst>
              <a:ext uri="{FF2B5EF4-FFF2-40B4-BE49-F238E27FC236}">
                <a16:creationId xmlns:a16="http://schemas.microsoft.com/office/drawing/2014/main" id="{707F72E9-BFA6-CA41-BBE6-E5871DDFDC09}"/>
              </a:ext>
            </a:extLst>
          </p:cNvPr>
          <p:cNvSpPr>
            <a:spLocks noGrp="1"/>
          </p:cNvSpPr>
          <p:nvPr>
            <p:ph type="subTitle" idx="1"/>
          </p:nvPr>
        </p:nvSpPr>
        <p:spPr>
          <a:xfrm>
            <a:off x="5026430" y="4619624"/>
            <a:ext cx="6321274" cy="1476376"/>
          </a:xfrm>
        </p:spPr>
        <p:txBody>
          <a:bodyPr>
            <a:normAutofit/>
          </a:bodyPr>
          <a:lstStyle/>
          <a:p>
            <a:pPr algn="r"/>
            <a:r>
              <a:rPr lang="en-US" sz="1200" dirty="0"/>
              <a:t>Background on bringing up a wholesale infrastructure.</a:t>
            </a:r>
          </a:p>
          <a:p>
            <a:pPr algn="r"/>
            <a:r>
              <a:rPr lang="en-US" sz="1200" dirty="0">
                <a:hlinkClick r:id="rId3"/>
              </a:rPr>
              <a:t>https://github.com/cpc2018/my-first-colo</a:t>
            </a:r>
            <a:endParaRPr lang="en-US" sz="1200" dirty="0"/>
          </a:p>
          <a:p>
            <a:pPr algn="r"/>
            <a:r>
              <a:rPr lang="en-US" sz="1200" dirty="0"/>
              <a:t>Originally authored by: Colin Corbett</a:t>
            </a:r>
          </a:p>
          <a:p>
            <a:pPr algn="r"/>
            <a:r>
              <a:rPr lang="en-US" sz="1200" dirty="0">
                <a:hlinkClick r:id="rId4"/>
              </a:rPr>
              <a:t>Colin+dc@corbe.tt</a:t>
            </a:r>
            <a:endParaRPr lang="en-US" sz="1200" dirty="0"/>
          </a:p>
          <a:p>
            <a:pPr algn="r"/>
            <a:r>
              <a:rPr lang="en-US" sz="1200" dirty="0">
                <a:solidFill>
                  <a:srgbClr val="464646"/>
                </a:solidFill>
                <a:effectLst/>
                <a:latin typeface="Arial" panose="020B0604020202020204" pitchFamily="34" charset="0"/>
                <a:ea typeface="Cambria" panose="02040503050406030204" pitchFamily="18" charset="0"/>
                <a:cs typeface="Times New Roman" panose="02020603050405020304" pitchFamily="18" charset="0"/>
              </a:rPr>
              <a:t>This work is licensed under a </a:t>
            </a:r>
            <a:r>
              <a:rPr lang="en-US" sz="1200" u="sng" dirty="0">
                <a:solidFill>
                  <a:srgbClr val="049CCF"/>
                </a:solidFill>
                <a:effectLst/>
                <a:latin typeface="Arial" panose="020B0604020202020204" pitchFamily="34" charset="0"/>
                <a:ea typeface="Cambria" panose="02040503050406030204" pitchFamily="18" charset="0"/>
                <a:cs typeface="Times New Roman" panose="02020603050405020304" pitchFamily="18" charset="0"/>
                <a:hlinkClick r:id="rId5"/>
              </a:rPr>
              <a:t>Creative Commons Attribution 4.0 International License</a:t>
            </a:r>
            <a:r>
              <a:rPr lang="en-US" sz="1200" dirty="0">
                <a:solidFill>
                  <a:srgbClr val="464646"/>
                </a:solidFill>
                <a:effectLst/>
                <a:latin typeface="Arial" panose="020B0604020202020204" pitchFamily="34" charset="0"/>
                <a:ea typeface="Cambria" panose="02040503050406030204" pitchFamily="18" charset="0"/>
                <a:cs typeface="Times New Roman" panose="02020603050405020304" pitchFamily="18" charset="0"/>
              </a:rPr>
              <a:t>.</a:t>
            </a:r>
            <a:endParaRPr lang="en-US" sz="1200" dirty="0">
              <a:effectLst/>
              <a:latin typeface="Cambria" panose="02040503050406030204" pitchFamily="18" charset="0"/>
              <a:ea typeface="Cambria" panose="02040503050406030204" pitchFamily="18" charset="0"/>
              <a:cs typeface="Times New Roman" panose="02020603050405020304" pitchFamily="18" charset="0"/>
            </a:endParaRPr>
          </a:p>
          <a:p>
            <a:pPr algn="r"/>
            <a:endParaRPr lang="en-US" sz="1200" dirty="0"/>
          </a:p>
        </p:txBody>
      </p:sp>
    </p:spTree>
    <p:extLst>
      <p:ext uri="{BB962C8B-B14F-4D97-AF65-F5344CB8AC3E}">
        <p14:creationId xmlns:p14="http://schemas.microsoft.com/office/powerpoint/2010/main" val="2295006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D6150-B224-CD4D-9072-2CA42AF07A97}"/>
              </a:ext>
            </a:extLst>
          </p:cNvPr>
          <p:cNvSpPr>
            <a:spLocks noGrp="1"/>
          </p:cNvSpPr>
          <p:nvPr>
            <p:ph type="title"/>
          </p:nvPr>
        </p:nvSpPr>
        <p:spPr/>
        <p:txBody>
          <a:bodyPr/>
          <a:lstStyle/>
          <a:p>
            <a:r>
              <a:rPr lang="en-US" dirty="0"/>
              <a:t>The Cookie Cutter approach. </a:t>
            </a:r>
          </a:p>
        </p:txBody>
      </p:sp>
      <p:pic>
        <p:nvPicPr>
          <p:cNvPr id="4" name="Picture 3">
            <a:extLst>
              <a:ext uri="{FF2B5EF4-FFF2-40B4-BE49-F238E27FC236}">
                <a16:creationId xmlns:a16="http://schemas.microsoft.com/office/drawing/2014/main" id="{E3D528E7-DCAC-9342-8153-DE410E802424}"/>
              </a:ext>
            </a:extLst>
          </p:cNvPr>
          <p:cNvPicPr>
            <a:picLocks noChangeAspect="1"/>
          </p:cNvPicPr>
          <p:nvPr/>
        </p:nvPicPr>
        <p:blipFill>
          <a:blip r:embed="rId3"/>
          <a:stretch>
            <a:fillRect/>
          </a:stretch>
        </p:blipFill>
        <p:spPr>
          <a:xfrm>
            <a:off x="740843" y="2168610"/>
            <a:ext cx="3522312" cy="3707027"/>
          </a:xfrm>
          <a:prstGeom prst="rect">
            <a:avLst/>
          </a:prstGeom>
        </p:spPr>
      </p:pic>
      <p:pic>
        <p:nvPicPr>
          <p:cNvPr id="5" name="Picture 4">
            <a:extLst>
              <a:ext uri="{FF2B5EF4-FFF2-40B4-BE49-F238E27FC236}">
                <a16:creationId xmlns:a16="http://schemas.microsoft.com/office/drawing/2014/main" id="{75A691CA-3D31-2448-BEFF-59012529895E}"/>
              </a:ext>
            </a:extLst>
          </p:cNvPr>
          <p:cNvPicPr>
            <a:picLocks noChangeAspect="1"/>
          </p:cNvPicPr>
          <p:nvPr/>
        </p:nvPicPr>
        <p:blipFill>
          <a:blip r:embed="rId4"/>
          <a:stretch>
            <a:fillRect/>
          </a:stretch>
        </p:blipFill>
        <p:spPr>
          <a:xfrm>
            <a:off x="4584112" y="2168609"/>
            <a:ext cx="3522312" cy="3707027"/>
          </a:xfrm>
          <a:prstGeom prst="rect">
            <a:avLst/>
          </a:prstGeom>
        </p:spPr>
      </p:pic>
      <p:pic>
        <p:nvPicPr>
          <p:cNvPr id="6" name="Picture 5">
            <a:extLst>
              <a:ext uri="{FF2B5EF4-FFF2-40B4-BE49-F238E27FC236}">
                <a16:creationId xmlns:a16="http://schemas.microsoft.com/office/drawing/2014/main" id="{6FE80819-83B9-4340-BD8F-D057846F1FD3}"/>
              </a:ext>
            </a:extLst>
          </p:cNvPr>
          <p:cNvPicPr>
            <a:picLocks noChangeAspect="1"/>
          </p:cNvPicPr>
          <p:nvPr/>
        </p:nvPicPr>
        <p:blipFill>
          <a:blip r:embed="rId5"/>
          <a:stretch>
            <a:fillRect/>
          </a:stretch>
        </p:blipFill>
        <p:spPr>
          <a:xfrm>
            <a:off x="8427381" y="2168609"/>
            <a:ext cx="3522312" cy="3707027"/>
          </a:xfrm>
          <a:prstGeom prst="rect">
            <a:avLst/>
          </a:prstGeom>
        </p:spPr>
      </p:pic>
    </p:spTree>
    <p:extLst>
      <p:ext uri="{BB962C8B-B14F-4D97-AF65-F5344CB8AC3E}">
        <p14:creationId xmlns:p14="http://schemas.microsoft.com/office/powerpoint/2010/main" val="1068408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C2932-5680-2747-B304-78491AB7E823}"/>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dirty="0"/>
              <a:t>Questions?</a:t>
            </a:r>
          </a:p>
        </p:txBody>
      </p:sp>
    </p:spTree>
    <p:extLst>
      <p:ext uri="{BB962C8B-B14F-4D97-AF65-F5344CB8AC3E}">
        <p14:creationId xmlns:p14="http://schemas.microsoft.com/office/powerpoint/2010/main" val="848079020"/>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E9A2B-1A6A-E140-BC2C-F1223A16F4C4}"/>
              </a:ext>
            </a:extLst>
          </p:cNvPr>
          <p:cNvSpPr>
            <a:spLocks noGrp="1"/>
          </p:cNvSpPr>
          <p:nvPr>
            <p:ph type="title"/>
          </p:nvPr>
        </p:nvSpPr>
        <p:spPr>
          <a:xfrm>
            <a:off x="1285241" y="1008993"/>
            <a:ext cx="9231410" cy="3542045"/>
          </a:xfrm>
        </p:spPr>
        <p:txBody>
          <a:bodyPr vert="horz" lIns="91440" tIns="45720" rIns="91440" bIns="45720" rtlCol="0" anchor="b">
            <a:normAutofit/>
          </a:bodyPr>
          <a:lstStyle/>
          <a:p>
            <a:r>
              <a:rPr lang="en-US" sz="11500" kern="1200">
                <a:solidFill>
                  <a:schemeClr val="tx1"/>
                </a:solidFill>
                <a:latin typeface="+mj-lt"/>
                <a:ea typeface="+mj-ea"/>
                <a:cs typeface="+mj-cs"/>
              </a:rPr>
              <a:t>Backup slides</a:t>
            </a:r>
          </a:p>
        </p:txBody>
      </p:sp>
    </p:spTree>
    <p:extLst>
      <p:ext uri="{BB962C8B-B14F-4D97-AF65-F5344CB8AC3E}">
        <p14:creationId xmlns:p14="http://schemas.microsoft.com/office/powerpoint/2010/main" val="2559783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E9A2B-1A6A-E140-BC2C-F1223A16F4C4}"/>
              </a:ext>
            </a:extLst>
          </p:cNvPr>
          <p:cNvSpPr>
            <a:spLocks noGrp="1"/>
          </p:cNvSpPr>
          <p:nvPr>
            <p:ph type="title"/>
          </p:nvPr>
        </p:nvSpPr>
        <p:spPr>
          <a:xfrm>
            <a:off x="1285241" y="1008993"/>
            <a:ext cx="9231410" cy="3542045"/>
          </a:xfrm>
        </p:spPr>
        <p:txBody>
          <a:bodyPr vert="horz" lIns="91440" tIns="45720" rIns="91440" bIns="45720" rtlCol="0" anchor="b">
            <a:normAutofit/>
          </a:bodyPr>
          <a:lstStyle/>
          <a:p>
            <a:r>
              <a:rPr lang="en-US" sz="11500" kern="1200" dirty="0">
                <a:solidFill>
                  <a:schemeClr val="tx1"/>
                </a:solidFill>
                <a:latin typeface="+mj-lt"/>
                <a:ea typeface="+mj-ea"/>
                <a:cs typeface="+mj-cs"/>
              </a:rPr>
              <a:t>Spares Needed</a:t>
            </a:r>
          </a:p>
        </p:txBody>
      </p:sp>
    </p:spTree>
    <p:extLst>
      <p:ext uri="{BB962C8B-B14F-4D97-AF65-F5344CB8AC3E}">
        <p14:creationId xmlns:p14="http://schemas.microsoft.com/office/powerpoint/2010/main" val="771263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8A87A-C914-F24D-99DF-B8D4E1C7007A}"/>
              </a:ext>
            </a:extLst>
          </p:cNvPr>
          <p:cNvSpPr>
            <a:spLocks noGrp="1"/>
          </p:cNvSpPr>
          <p:nvPr>
            <p:ph type="title"/>
          </p:nvPr>
        </p:nvSpPr>
        <p:spPr>
          <a:xfrm>
            <a:off x="838200" y="556995"/>
            <a:ext cx="10515600" cy="1133693"/>
          </a:xfrm>
        </p:spPr>
        <p:txBody>
          <a:bodyPr>
            <a:normAutofit/>
          </a:bodyPr>
          <a:lstStyle/>
          <a:p>
            <a:r>
              <a:rPr lang="en-US" sz="5200"/>
              <a:t>Previous problems/Anecdotes.</a:t>
            </a:r>
          </a:p>
        </p:txBody>
      </p:sp>
      <p:graphicFrame>
        <p:nvGraphicFramePr>
          <p:cNvPr id="5" name="Content Placeholder 2">
            <a:extLst>
              <a:ext uri="{FF2B5EF4-FFF2-40B4-BE49-F238E27FC236}">
                <a16:creationId xmlns:a16="http://schemas.microsoft.com/office/drawing/2014/main" id="{ACC16D9C-7A0E-43DC-ACA8-BB89B9D53842}"/>
              </a:ext>
            </a:extLst>
          </p:cNvPr>
          <p:cNvGraphicFramePr>
            <a:graphicFrameLocks noGrp="1"/>
          </p:cNvGraphicFramePr>
          <p:nvPr>
            <p:ph idx="1"/>
            <p:extLst>
              <p:ext uri="{D42A27DB-BD31-4B8C-83A1-F6EECF244321}">
                <p14:modId xmlns:p14="http://schemas.microsoft.com/office/powerpoint/2010/main" val="169495060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27413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E9A2B-1A6A-E140-BC2C-F1223A16F4C4}"/>
              </a:ext>
            </a:extLst>
          </p:cNvPr>
          <p:cNvSpPr>
            <a:spLocks noGrp="1"/>
          </p:cNvSpPr>
          <p:nvPr>
            <p:ph type="title"/>
          </p:nvPr>
        </p:nvSpPr>
        <p:spPr>
          <a:xfrm>
            <a:off x="1285241" y="1008993"/>
            <a:ext cx="9231410" cy="3542045"/>
          </a:xfrm>
        </p:spPr>
        <p:txBody>
          <a:bodyPr vert="horz" lIns="91440" tIns="45720" rIns="91440" bIns="45720" rtlCol="0" anchor="b">
            <a:normAutofit/>
          </a:bodyPr>
          <a:lstStyle/>
          <a:p>
            <a:r>
              <a:rPr lang="en-US" sz="11500" kern="1200" dirty="0">
                <a:solidFill>
                  <a:schemeClr val="tx1"/>
                </a:solidFill>
                <a:latin typeface="+mj-lt"/>
                <a:ea typeface="+mj-ea"/>
                <a:cs typeface="+mj-cs"/>
              </a:rPr>
              <a:t>What’s next</a:t>
            </a:r>
          </a:p>
        </p:txBody>
      </p:sp>
    </p:spTree>
    <p:extLst>
      <p:ext uri="{BB962C8B-B14F-4D97-AF65-F5344CB8AC3E}">
        <p14:creationId xmlns:p14="http://schemas.microsoft.com/office/powerpoint/2010/main" val="1636071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49123-6422-1549-99DC-C0F7ED6FDF6D}"/>
              </a:ext>
            </a:extLst>
          </p:cNvPr>
          <p:cNvSpPr>
            <a:spLocks noGrp="1"/>
          </p:cNvSpPr>
          <p:nvPr>
            <p:ph type="title"/>
          </p:nvPr>
        </p:nvSpPr>
        <p:spPr>
          <a:xfrm>
            <a:off x="1285241" y="1008993"/>
            <a:ext cx="10608732" cy="3542045"/>
          </a:xfrm>
        </p:spPr>
        <p:txBody>
          <a:bodyPr vert="horz" lIns="91440" tIns="45720" rIns="91440" bIns="45720" rtlCol="0" anchor="b">
            <a:normAutofit/>
          </a:bodyPr>
          <a:lstStyle/>
          <a:p>
            <a:r>
              <a:rPr lang="en-US" sz="11500" kern="1200" dirty="0">
                <a:solidFill>
                  <a:schemeClr val="tx1"/>
                </a:solidFill>
                <a:latin typeface="+mj-lt"/>
                <a:ea typeface="+mj-ea"/>
                <a:cs typeface="+mj-cs"/>
              </a:rPr>
              <a:t>Power / Cooling</a:t>
            </a:r>
          </a:p>
        </p:txBody>
      </p:sp>
    </p:spTree>
    <p:extLst>
      <p:ext uri="{BB962C8B-B14F-4D97-AF65-F5344CB8AC3E}">
        <p14:creationId xmlns:p14="http://schemas.microsoft.com/office/powerpoint/2010/main" val="3574806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1C4BD-047C-604B-8EEA-5AEE6EECFB01}"/>
              </a:ext>
            </a:extLst>
          </p:cNvPr>
          <p:cNvSpPr>
            <a:spLocks noGrp="1"/>
          </p:cNvSpPr>
          <p:nvPr>
            <p:ph type="title"/>
          </p:nvPr>
        </p:nvSpPr>
        <p:spPr>
          <a:xfrm>
            <a:off x="7848600" y="1122363"/>
            <a:ext cx="3977640" cy="3204134"/>
          </a:xfrm>
        </p:spPr>
        <p:txBody>
          <a:bodyPr vert="horz" lIns="91440" tIns="45720" rIns="91440" bIns="45720" rtlCol="0" anchor="b">
            <a:normAutofit/>
          </a:bodyPr>
          <a:lstStyle/>
          <a:p>
            <a:r>
              <a:rPr lang="en-US" sz="4800"/>
              <a:t>What</a:t>
            </a:r>
            <a:r>
              <a:rPr lang="en-US" sz="4800" baseline="0"/>
              <a:t> is a rack / What is a colo?</a:t>
            </a:r>
            <a:endParaRPr lang="en-US" sz="4800"/>
          </a:p>
        </p:txBody>
      </p:sp>
    </p:spTree>
    <p:extLst>
      <p:ext uri="{BB962C8B-B14F-4D97-AF65-F5344CB8AC3E}">
        <p14:creationId xmlns:p14="http://schemas.microsoft.com/office/powerpoint/2010/main" val="3104564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E747C-3C78-8549-8C90-06C42341C07F}"/>
              </a:ext>
            </a:extLst>
          </p:cNvPr>
          <p:cNvSpPr>
            <a:spLocks noGrp="1"/>
          </p:cNvSpPr>
          <p:nvPr>
            <p:ph type="title"/>
          </p:nvPr>
        </p:nvSpPr>
        <p:spPr>
          <a:xfrm>
            <a:off x="838200" y="365125"/>
            <a:ext cx="10515600" cy="882907"/>
          </a:xfrm>
        </p:spPr>
        <p:txBody>
          <a:bodyPr/>
          <a:lstStyle/>
          <a:p>
            <a:pPr algn="ctr"/>
            <a:r>
              <a:rPr lang="en-US" dirty="0"/>
              <a:t>Retail,</a:t>
            </a:r>
            <a:r>
              <a:rPr lang="en-US" baseline="0" dirty="0"/>
              <a:t> vs. Wholesale, vs. Owned</a:t>
            </a:r>
            <a:endParaRPr lang="en-US" dirty="0"/>
          </a:p>
        </p:txBody>
      </p:sp>
      <p:graphicFrame>
        <p:nvGraphicFramePr>
          <p:cNvPr id="4" name="Content Placeholder 3">
            <a:extLst>
              <a:ext uri="{FF2B5EF4-FFF2-40B4-BE49-F238E27FC236}">
                <a16:creationId xmlns:a16="http://schemas.microsoft.com/office/drawing/2014/main" id="{E0D9F2C2-82F0-794F-9838-02AB0F649CAD}"/>
              </a:ext>
            </a:extLst>
          </p:cNvPr>
          <p:cNvGraphicFramePr>
            <a:graphicFrameLocks noGrp="1"/>
          </p:cNvGraphicFramePr>
          <p:nvPr>
            <p:ph idx="1"/>
            <p:extLst>
              <p:ext uri="{D42A27DB-BD31-4B8C-83A1-F6EECF244321}">
                <p14:modId xmlns:p14="http://schemas.microsoft.com/office/powerpoint/2010/main" val="2320585074"/>
              </p:ext>
            </p:extLst>
          </p:nvPr>
        </p:nvGraphicFramePr>
        <p:xfrm>
          <a:off x="838200" y="1690687"/>
          <a:ext cx="10307594" cy="4802189"/>
        </p:xfrm>
        <a:graphic>
          <a:graphicData uri="http://schemas.openxmlformats.org/drawingml/2006/table">
            <a:tbl>
              <a:tblPr>
                <a:tableStyleId>{5C22544A-7EE6-4342-B048-85BDC9FD1C3A}</a:tableStyleId>
              </a:tblPr>
              <a:tblGrid>
                <a:gridCol w="1596081">
                  <a:extLst>
                    <a:ext uri="{9D8B030D-6E8A-4147-A177-3AD203B41FA5}">
                      <a16:colId xmlns:a16="http://schemas.microsoft.com/office/drawing/2014/main" val="3042814813"/>
                    </a:ext>
                  </a:extLst>
                </a:gridCol>
                <a:gridCol w="2119225">
                  <a:extLst>
                    <a:ext uri="{9D8B030D-6E8A-4147-A177-3AD203B41FA5}">
                      <a16:colId xmlns:a16="http://schemas.microsoft.com/office/drawing/2014/main" val="727038449"/>
                    </a:ext>
                  </a:extLst>
                </a:gridCol>
                <a:gridCol w="1857653">
                  <a:extLst>
                    <a:ext uri="{9D8B030D-6E8A-4147-A177-3AD203B41FA5}">
                      <a16:colId xmlns:a16="http://schemas.microsoft.com/office/drawing/2014/main" val="1250061357"/>
                    </a:ext>
                  </a:extLst>
                </a:gridCol>
                <a:gridCol w="1667125">
                  <a:extLst>
                    <a:ext uri="{9D8B030D-6E8A-4147-A177-3AD203B41FA5}">
                      <a16:colId xmlns:a16="http://schemas.microsoft.com/office/drawing/2014/main" val="996728231"/>
                    </a:ext>
                  </a:extLst>
                </a:gridCol>
                <a:gridCol w="1590914">
                  <a:extLst>
                    <a:ext uri="{9D8B030D-6E8A-4147-A177-3AD203B41FA5}">
                      <a16:colId xmlns:a16="http://schemas.microsoft.com/office/drawing/2014/main" val="2973806494"/>
                    </a:ext>
                  </a:extLst>
                </a:gridCol>
                <a:gridCol w="1476596">
                  <a:extLst>
                    <a:ext uri="{9D8B030D-6E8A-4147-A177-3AD203B41FA5}">
                      <a16:colId xmlns:a16="http://schemas.microsoft.com/office/drawing/2014/main" val="2010398067"/>
                    </a:ext>
                  </a:extLst>
                </a:gridCol>
              </a:tblGrid>
              <a:tr h="195304">
                <a:tc>
                  <a:txBody>
                    <a:bodyPr/>
                    <a:lstStyle/>
                    <a:p>
                      <a:pPr algn="l" fontAlgn="ctr"/>
                      <a:r>
                        <a:rPr lang="en-US" sz="900" b="1" u="none" strike="noStrike" dirty="0">
                          <a:effectLst/>
                        </a:rPr>
                        <a:t>Sizing</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b="1" u="none" strike="noStrike" dirty="0">
                          <a:effectLst/>
                        </a:rPr>
                        <a:t>standard retail</a:t>
                      </a:r>
                      <a:endParaRPr lang="en-US" sz="900" b="1"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b="1" u="none" strike="noStrike" dirty="0">
                          <a:effectLst/>
                        </a:rPr>
                        <a:t>premier (high retail)</a:t>
                      </a:r>
                      <a:endParaRPr lang="en-US" sz="900" b="1" i="0" u="none" strike="noStrike" dirty="0">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b="1" u="none" strike="noStrike" dirty="0">
                          <a:effectLst/>
                        </a:rPr>
                        <a:t>wholesale</a:t>
                      </a:r>
                      <a:endParaRPr lang="en-US" sz="900" b="1"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b="1" u="none" strike="noStrike" dirty="0">
                          <a:effectLst/>
                        </a:rPr>
                        <a:t>high wholesale</a:t>
                      </a:r>
                      <a:endParaRPr lang="en-US" sz="900" b="1"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b="1" u="none" strike="noStrike" dirty="0">
                          <a:effectLst/>
                        </a:rPr>
                        <a:t>Owned/Build to suit</a:t>
                      </a:r>
                      <a:endParaRPr lang="en-US" sz="900" b="1"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3157502991"/>
                  </a:ext>
                </a:extLst>
              </a:tr>
              <a:tr h="195304">
                <a:tc>
                  <a:txBody>
                    <a:bodyPr/>
                    <a:lstStyle/>
                    <a:p>
                      <a:pPr algn="l" fontAlgn="ctr"/>
                      <a:r>
                        <a:rPr lang="en-US" sz="1000" b="1" u="none" strike="noStrike" dirty="0">
                          <a:effectLst/>
                        </a:rPr>
                        <a:t>Brief description</a:t>
                      </a:r>
                      <a:endParaRPr lang="en-US" sz="1000" b="1" i="0" u="none" strike="noStrike" dirty="0">
                        <a:solidFill>
                          <a:srgbClr val="000000"/>
                        </a:solidFill>
                        <a:effectLst/>
                        <a:latin typeface="Cambria" panose="02040503050406030204" pitchFamily="18" charset="0"/>
                      </a:endParaRPr>
                    </a:p>
                  </a:txBody>
                  <a:tcPr marL="7807" marR="7807" marT="7807" marB="0" anchor="ctr"/>
                </a:tc>
                <a:tc>
                  <a:txBody>
                    <a:bodyPr/>
                    <a:lstStyle/>
                    <a:p>
                      <a:pPr algn="l" fontAlgn="b"/>
                      <a:r>
                        <a:rPr lang="en-US" sz="1000" u="none" strike="noStrike" dirty="0">
                          <a:effectLst/>
                        </a:rPr>
                        <a:t>(small, cheap)</a:t>
                      </a:r>
                      <a:endParaRPr lang="en-US" sz="1000" b="0" i="0" u="none" strike="noStrike" dirty="0">
                        <a:solidFill>
                          <a:srgbClr val="000000"/>
                        </a:solidFill>
                        <a:effectLst/>
                        <a:latin typeface="Calibri" panose="020F0502020204030204" pitchFamily="34" charset="0"/>
                      </a:endParaRPr>
                    </a:p>
                  </a:txBody>
                  <a:tcPr marL="7807" marR="7807" marT="7807" marB="0" anchor="b">
                    <a:solidFill>
                      <a:schemeClr val="accent5">
                        <a:lumMod val="20000"/>
                        <a:lumOff val="80000"/>
                      </a:schemeClr>
                    </a:solidFill>
                  </a:tcPr>
                </a:tc>
                <a:tc>
                  <a:txBody>
                    <a:bodyPr/>
                    <a:lstStyle/>
                    <a:p>
                      <a:pPr algn="l" fontAlgn="b"/>
                      <a:r>
                        <a:rPr lang="en-US" sz="1000" u="none" strike="noStrike" dirty="0">
                          <a:effectLst/>
                        </a:rPr>
                        <a:t>(small, not cheap)</a:t>
                      </a:r>
                      <a:endParaRPr lang="en-US" sz="1000" b="0" i="0" u="none" strike="noStrike" dirty="0">
                        <a:solidFill>
                          <a:srgbClr val="000000"/>
                        </a:solidFill>
                        <a:effectLst/>
                        <a:latin typeface="Calibri" panose="020F0502020204030204" pitchFamily="34" charset="0"/>
                      </a:endParaRPr>
                    </a:p>
                  </a:txBody>
                  <a:tcPr marL="7807" marR="7807" marT="7807" marB="0" anchor="b">
                    <a:solidFill>
                      <a:schemeClr val="accent1">
                        <a:lumMod val="60000"/>
                        <a:lumOff val="40000"/>
                      </a:schemeClr>
                    </a:solidFill>
                  </a:tcPr>
                </a:tc>
                <a:tc>
                  <a:txBody>
                    <a:bodyPr/>
                    <a:lstStyle/>
                    <a:p>
                      <a:pPr algn="l" fontAlgn="b"/>
                      <a:r>
                        <a:rPr lang="en-US" sz="1000" u="none" strike="noStrike" dirty="0">
                          <a:effectLst/>
                        </a:rPr>
                        <a:t>medium (cheap)</a:t>
                      </a:r>
                      <a:endParaRPr lang="en-US" sz="1000" b="0" i="0" u="none" strike="noStrike" dirty="0">
                        <a:solidFill>
                          <a:srgbClr val="000000"/>
                        </a:solidFill>
                        <a:effectLst/>
                        <a:latin typeface="Calibri" panose="020F0502020204030204" pitchFamily="34" charset="0"/>
                      </a:endParaRPr>
                    </a:p>
                  </a:txBody>
                  <a:tcPr marL="7807" marR="7807" marT="7807" marB="0" anchor="b">
                    <a:solidFill>
                      <a:srgbClr val="92D050"/>
                    </a:solidFill>
                  </a:tcPr>
                </a:tc>
                <a:tc>
                  <a:txBody>
                    <a:bodyPr/>
                    <a:lstStyle/>
                    <a:p>
                      <a:pPr algn="l" fontAlgn="b"/>
                      <a:r>
                        <a:rPr lang="en-US" sz="1000" u="none" strike="noStrike" dirty="0">
                          <a:effectLst/>
                        </a:rPr>
                        <a:t>medium (not cheap)</a:t>
                      </a:r>
                      <a:endParaRPr lang="en-US" sz="1000" b="0" i="0" u="none" strike="noStrike" dirty="0">
                        <a:solidFill>
                          <a:srgbClr val="000000"/>
                        </a:solidFill>
                        <a:effectLst/>
                        <a:latin typeface="Calibri" panose="020F0502020204030204" pitchFamily="34" charset="0"/>
                      </a:endParaRPr>
                    </a:p>
                  </a:txBody>
                  <a:tcPr marL="7807" marR="7807" marT="7807" marB="0" anchor="b">
                    <a:solidFill>
                      <a:schemeClr val="accent6">
                        <a:lumMod val="40000"/>
                        <a:lumOff val="60000"/>
                      </a:schemeClr>
                    </a:solidFill>
                  </a:tcPr>
                </a:tc>
                <a:tc>
                  <a:txBody>
                    <a:bodyPr/>
                    <a:lstStyle/>
                    <a:p>
                      <a:pPr algn="l" fontAlgn="b"/>
                      <a:r>
                        <a:rPr lang="en-US" sz="1000" u="none" strike="noStrike" dirty="0">
                          <a:effectLst/>
                        </a:rPr>
                        <a:t>large</a:t>
                      </a:r>
                      <a:endParaRPr lang="en-US" sz="1000" b="0" i="0" u="none" strike="noStrike" dirty="0">
                        <a:solidFill>
                          <a:srgbClr val="000000"/>
                        </a:solidFill>
                        <a:effectLst/>
                        <a:latin typeface="Calibri" panose="020F0502020204030204" pitchFamily="34" charset="0"/>
                      </a:endParaRPr>
                    </a:p>
                  </a:txBody>
                  <a:tcPr marL="7807" marR="7807" marT="7807" marB="0" anchor="b">
                    <a:solidFill>
                      <a:schemeClr val="accent4">
                        <a:lumMod val="40000"/>
                        <a:lumOff val="60000"/>
                      </a:schemeClr>
                    </a:solidFill>
                  </a:tcPr>
                </a:tc>
                <a:extLst>
                  <a:ext uri="{0D108BD9-81ED-4DB2-BD59-A6C34878D82A}">
                    <a16:rowId xmlns:a16="http://schemas.microsoft.com/office/drawing/2014/main" val="1205503750"/>
                  </a:ext>
                </a:extLst>
              </a:tr>
              <a:tr h="195304">
                <a:tc>
                  <a:txBody>
                    <a:bodyPr/>
                    <a:lstStyle/>
                    <a:p>
                      <a:pPr algn="l" fontAlgn="ctr"/>
                      <a:r>
                        <a:rPr lang="en-US" sz="900" b="1" u="none" strike="noStrike" dirty="0">
                          <a:effectLst/>
                        </a:rPr>
                        <a:t>space size</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0-250Kw</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0-250Kw</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250kw-6Mw</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250kw-6Mw</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2Mw-30Mw</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3715436893"/>
                  </a:ext>
                </a:extLst>
              </a:tr>
              <a:tr h="195304">
                <a:tc>
                  <a:txBody>
                    <a:bodyPr/>
                    <a:lstStyle/>
                    <a:p>
                      <a:pPr algn="l" fontAlgn="ctr"/>
                      <a:r>
                        <a:rPr lang="en-US" sz="900" b="1" u="none" strike="noStrike" dirty="0">
                          <a:effectLst/>
                        </a:rPr>
                        <a:t># racks</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0-25</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0-25</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25-200</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25-200</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200-3000</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76644470"/>
                  </a:ext>
                </a:extLst>
              </a:tr>
              <a:tr h="195304">
                <a:tc>
                  <a:txBody>
                    <a:bodyPr/>
                    <a:lstStyle/>
                    <a:p>
                      <a:pPr algn="l" fontAlgn="ctr"/>
                      <a:r>
                        <a:rPr lang="en-US" sz="900" b="1" u="none" strike="noStrike" dirty="0">
                          <a:effectLst/>
                        </a:rPr>
                        <a:t>power billing</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Metered or allocated</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Allocated</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Metered</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Metered</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Metered</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1888835842"/>
                  </a:ext>
                </a:extLst>
              </a:tr>
              <a:tr h="379121">
                <a:tc>
                  <a:txBody>
                    <a:bodyPr/>
                    <a:lstStyle/>
                    <a:p>
                      <a:pPr algn="l" fontAlgn="ctr"/>
                      <a:r>
                        <a:rPr lang="en-US" sz="900" b="1" u="none" strike="noStrike" dirty="0">
                          <a:effectLst/>
                        </a:rPr>
                        <a:t>sq footage</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up to 750 Sq ft.</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up to 750 Sq ft.</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up to 12k Sq ft</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up to 12k Sq ft</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b"/>
                      <a:r>
                        <a:rPr lang="en-US" sz="1000" u="none" strike="noStrike" dirty="0">
                          <a:effectLst/>
                        </a:rPr>
                        <a:t>up to 250K Sq ft</a:t>
                      </a:r>
                      <a:endParaRPr lang="en-US" sz="1000" b="0" i="0" u="none" strike="noStrike" dirty="0">
                        <a:solidFill>
                          <a:srgbClr val="000000"/>
                        </a:solidFill>
                        <a:effectLst/>
                        <a:latin typeface="Calibri" panose="020F0502020204030204" pitchFamily="34" charset="0"/>
                      </a:endParaRPr>
                    </a:p>
                  </a:txBody>
                  <a:tcPr marL="7807" marR="7807" marT="7807" marB="0" anchor="b">
                    <a:solidFill>
                      <a:schemeClr val="accent4">
                        <a:lumMod val="40000"/>
                        <a:lumOff val="60000"/>
                      </a:schemeClr>
                    </a:solidFill>
                  </a:tcPr>
                </a:tc>
                <a:extLst>
                  <a:ext uri="{0D108BD9-81ED-4DB2-BD59-A6C34878D82A}">
                    <a16:rowId xmlns:a16="http://schemas.microsoft.com/office/drawing/2014/main" val="381865308"/>
                  </a:ext>
                </a:extLst>
              </a:tr>
              <a:tr h="379121">
                <a:tc>
                  <a:txBody>
                    <a:bodyPr/>
                    <a:lstStyle/>
                    <a:p>
                      <a:pPr algn="l" fontAlgn="ctr"/>
                      <a:r>
                        <a:rPr lang="en-US" sz="900" b="1" u="none" strike="noStrike" dirty="0">
                          <a:effectLst/>
                        </a:rPr>
                        <a:t>contract length</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2-3 </a:t>
                      </a:r>
                      <a:r>
                        <a:rPr lang="en-US" sz="900" u="none" strike="noStrike" dirty="0" err="1">
                          <a:effectLst/>
                        </a:rPr>
                        <a:t>yrs</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dirty="0">
                          <a:effectLst/>
                        </a:rPr>
                        <a:t>2-3 </a:t>
                      </a:r>
                      <a:r>
                        <a:rPr lang="en-US" sz="900" u="none" strike="noStrike" dirty="0" err="1">
                          <a:effectLst/>
                        </a:rPr>
                        <a:t>yrs</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5-7 </a:t>
                      </a:r>
                      <a:r>
                        <a:rPr lang="en-US" sz="900" u="none" strike="noStrike" dirty="0" err="1">
                          <a:effectLst/>
                        </a:rPr>
                        <a:t>yrs</a:t>
                      </a:r>
                      <a:r>
                        <a:rPr lang="en-US" sz="900" u="none" strike="noStrike" dirty="0">
                          <a:effectLst/>
                        </a:rPr>
                        <a:t> + renewals</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5-7 </a:t>
                      </a:r>
                      <a:r>
                        <a:rPr lang="en-US" sz="900" u="none" strike="noStrike" dirty="0" err="1">
                          <a:effectLst/>
                        </a:rPr>
                        <a:t>yrs</a:t>
                      </a:r>
                      <a:r>
                        <a:rPr lang="en-US" sz="900" u="none" strike="noStrike" dirty="0">
                          <a:effectLst/>
                        </a:rPr>
                        <a:t> + renewals</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10 </a:t>
                      </a:r>
                      <a:r>
                        <a:rPr lang="en-US" sz="900" u="none" strike="noStrike" dirty="0" err="1">
                          <a:effectLst/>
                        </a:rPr>
                        <a:t>yrs</a:t>
                      </a:r>
                      <a:r>
                        <a:rPr lang="en-US" sz="900" u="none" strike="noStrike" dirty="0">
                          <a:effectLst/>
                        </a:rPr>
                        <a:t> +</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2356938011"/>
                  </a:ext>
                </a:extLst>
              </a:tr>
              <a:tr h="379121">
                <a:tc>
                  <a:txBody>
                    <a:bodyPr/>
                    <a:lstStyle/>
                    <a:p>
                      <a:pPr algn="l" fontAlgn="ctr"/>
                      <a:r>
                        <a:rPr lang="en-US" sz="900" b="1" u="none" strike="noStrike" dirty="0" err="1">
                          <a:effectLst/>
                        </a:rPr>
                        <a:t>crossconnect</a:t>
                      </a:r>
                      <a:r>
                        <a:rPr lang="en-US" sz="900" b="1" u="none" strike="noStrike" dirty="0">
                          <a:effectLst/>
                        </a:rPr>
                        <a:t> billing</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possible NRC / monthly</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dirty="0">
                          <a:effectLst/>
                        </a:rPr>
                        <a:t>NRC + high monthly</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possible NRC / monthly</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NRC + high monthly</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N/A</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662616857"/>
                  </a:ext>
                </a:extLst>
              </a:tr>
              <a:tr h="195304">
                <a:tc>
                  <a:txBody>
                    <a:bodyPr/>
                    <a:lstStyle/>
                    <a:p>
                      <a:pPr algn="l" fontAlgn="ctr"/>
                      <a:r>
                        <a:rPr lang="en-US" sz="900" b="1" u="none" strike="noStrike" dirty="0">
                          <a:effectLst/>
                        </a:rPr>
                        <a:t>Peering fabrics available?</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possible</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definitely</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possible</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a:effectLst/>
                        </a:rPr>
                        <a:t>highly likely</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unlikely</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3684251077"/>
                  </a:ext>
                </a:extLst>
              </a:tr>
              <a:tr h="195304">
                <a:tc>
                  <a:txBody>
                    <a:bodyPr/>
                    <a:lstStyle/>
                    <a:p>
                      <a:pPr algn="l" fontAlgn="ctr"/>
                      <a:r>
                        <a:rPr lang="en-US" sz="900" b="1" u="none" strike="noStrike" dirty="0">
                          <a:effectLst/>
                        </a:rPr>
                        <a:t>Backhaul needed?</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a:effectLst/>
                        </a:rPr>
                        <a:t>likely</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n/a - most on-site</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likely</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possible</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likely</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1351985503"/>
                  </a:ext>
                </a:extLst>
              </a:tr>
              <a:tr h="195304">
                <a:tc>
                  <a:txBody>
                    <a:bodyPr/>
                    <a:lstStyle/>
                    <a:p>
                      <a:pPr algn="l" fontAlgn="ctr"/>
                      <a:r>
                        <a:rPr lang="en-US" sz="900" b="1" u="none" strike="noStrike" dirty="0">
                          <a:effectLst/>
                        </a:rPr>
                        <a:t>dedicated office</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unlikely</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unlikely</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likely</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a:effectLst/>
                        </a:rPr>
                        <a:t>likely</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yes</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948476207"/>
                  </a:ext>
                </a:extLst>
              </a:tr>
              <a:tr h="195304">
                <a:tc>
                  <a:txBody>
                    <a:bodyPr/>
                    <a:lstStyle/>
                    <a:p>
                      <a:pPr algn="l" fontAlgn="ctr"/>
                      <a:r>
                        <a:rPr lang="en-US" sz="900" b="1" u="none" strike="noStrike" dirty="0">
                          <a:effectLst/>
                        </a:rPr>
                        <a:t>dedicated storage?</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unlikely</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unlikely</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likely</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a:effectLst/>
                        </a:rPr>
                        <a:t>likely</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yes</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3154749474"/>
                  </a:ext>
                </a:extLst>
              </a:tr>
              <a:tr h="195304">
                <a:tc>
                  <a:txBody>
                    <a:bodyPr/>
                    <a:lstStyle/>
                    <a:p>
                      <a:pPr algn="l" fontAlgn="ctr"/>
                      <a:r>
                        <a:rPr lang="en-US" sz="900" b="1" u="none" strike="noStrike" dirty="0">
                          <a:effectLst/>
                        </a:rPr>
                        <a:t># Carriers</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1 to 5</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20+ </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1 to 5</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5 to 20</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1 to 5</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273594956"/>
                  </a:ext>
                </a:extLst>
              </a:tr>
              <a:tr h="195304">
                <a:tc>
                  <a:txBody>
                    <a:bodyPr/>
                    <a:lstStyle/>
                    <a:p>
                      <a:pPr algn="l" fontAlgn="ctr"/>
                      <a:r>
                        <a:rPr lang="en-US" sz="900" b="1" u="none" strike="noStrike">
                          <a:effectLst/>
                        </a:rPr>
                        <a:t>security 24x7</a:t>
                      </a:r>
                      <a:endParaRPr lang="en-US" sz="900" b="1" i="0" u="none" strike="noStrike">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likely</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expected</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likely</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expected</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expected</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1664137561"/>
                  </a:ext>
                </a:extLst>
              </a:tr>
              <a:tr h="195304">
                <a:tc>
                  <a:txBody>
                    <a:bodyPr/>
                    <a:lstStyle/>
                    <a:p>
                      <a:pPr algn="l" fontAlgn="ctr"/>
                      <a:r>
                        <a:rPr lang="en-US" sz="900" b="1" u="none" strike="noStrike" dirty="0">
                          <a:effectLst/>
                        </a:rPr>
                        <a:t>engineering 24x7</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possible</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expected</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possible</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a:effectLst/>
                        </a:rPr>
                        <a:t>likely</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expected</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2010074868"/>
                  </a:ext>
                </a:extLst>
              </a:tr>
              <a:tr h="379121">
                <a:tc>
                  <a:txBody>
                    <a:bodyPr/>
                    <a:lstStyle/>
                    <a:p>
                      <a:pPr algn="l" fontAlgn="ctr"/>
                      <a:r>
                        <a:rPr lang="en-US" sz="900" b="1" u="none" strike="noStrike" dirty="0">
                          <a:effectLst/>
                        </a:rPr>
                        <a:t>broker needed</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no</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no</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recommended</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recommended</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recommended</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1569020432"/>
                  </a:ext>
                </a:extLst>
              </a:tr>
              <a:tr h="562936">
                <a:tc>
                  <a:txBody>
                    <a:bodyPr/>
                    <a:lstStyle/>
                    <a:p>
                      <a:pPr algn="l" fontAlgn="ctr"/>
                      <a:r>
                        <a:rPr lang="en-US" sz="900" b="1" u="none" strike="noStrike" dirty="0">
                          <a:effectLst/>
                        </a:rPr>
                        <a:t>lease style</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monthly contract</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a:effectLst/>
                        </a:rPr>
                        <a:t>monthly contract</a:t>
                      </a:r>
                      <a:endParaRPr lang="en-US" sz="900" b="0" i="0" u="none" strike="noStrike">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triple net or modified gross</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triple net or modified gross</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N/A or 3 N</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4183864746"/>
                  </a:ext>
                </a:extLst>
              </a:tr>
              <a:tr h="379121">
                <a:tc>
                  <a:txBody>
                    <a:bodyPr/>
                    <a:lstStyle/>
                    <a:p>
                      <a:pPr algn="l" fontAlgn="ctr"/>
                      <a:r>
                        <a:rPr lang="en-US" sz="900" b="1" u="none" strike="noStrike" dirty="0">
                          <a:effectLst/>
                        </a:rPr>
                        <a:t>estimate time to go live</a:t>
                      </a:r>
                      <a:endParaRPr lang="en-US" sz="900" b="1" i="0" u="none" strike="noStrike" dirty="0">
                        <a:solidFill>
                          <a:srgbClr val="000000"/>
                        </a:solidFill>
                        <a:effectLst/>
                        <a:latin typeface="Calibri" panose="020F0502020204030204" pitchFamily="34" charset="0"/>
                      </a:endParaRPr>
                    </a:p>
                  </a:txBody>
                  <a:tcPr marL="7807" marR="7807" marT="7807" marB="0" anchor="ctr"/>
                </a:tc>
                <a:tc>
                  <a:txBody>
                    <a:bodyPr/>
                    <a:lstStyle/>
                    <a:p>
                      <a:pPr algn="l" fontAlgn="ctr"/>
                      <a:r>
                        <a:rPr lang="en-US" sz="900" u="none" strike="noStrike" dirty="0">
                          <a:effectLst/>
                        </a:rPr>
                        <a:t>60-150 days</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5">
                        <a:lumMod val="20000"/>
                        <a:lumOff val="80000"/>
                      </a:schemeClr>
                    </a:solidFill>
                  </a:tcPr>
                </a:tc>
                <a:tc>
                  <a:txBody>
                    <a:bodyPr/>
                    <a:lstStyle/>
                    <a:p>
                      <a:pPr algn="l" fontAlgn="ctr"/>
                      <a:r>
                        <a:rPr lang="en-US" sz="900" u="none" strike="noStrike" dirty="0">
                          <a:effectLst/>
                        </a:rPr>
                        <a:t>60-150 days</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1">
                        <a:lumMod val="60000"/>
                        <a:lumOff val="40000"/>
                      </a:schemeClr>
                    </a:solidFill>
                  </a:tcPr>
                </a:tc>
                <a:tc>
                  <a:txBody>
                    <a:bodyPr/>
                    <a:lstStyle/>
                    <a:p>
                      <a:pPr algn="l" fontAlgn="ctr"/>
                      <a:r>
                        <a:rPr lang="en-US" sz="900" u="none" strike="noStrike" dirty="0">
                          <a:effectLst/>
                        </a:rPr>
                        <a:t>120-210 days</a:t>
                      </a:r>
                      <a:endParaRPr lang="en-US" sz="900" b="0" i="0" u="none" strike="noStrike" dirty="0">
                        <a:solidFill>
                          <a:srgbClr val="000000"/>
                        </a:solidFill>
                        <a:effectLst/>
                        <a:latin typeface="Calibri" panose="020F0502020204030204" pitchFamily="34" charset="0"/>
                      </a:endParaRPr>
                    </a:p>
                  </a:txBody>
                  <a:tcPr marL="7807" marR="7807" marT="7807" marB="0" anchor="ctr">
                    <a:solidFill>
                      <a:srgbClr val="92D050"/>
                    </a:solidFill>
                  </a:tcPr>
                </a:tc>
                <a:tc>
                  <a:txBody>
                    <a:bodyPr/>
                    <a:lstStyle/>
                    <a:p>
                      <a:pPr algn="l" fontAlgn="ctr"/>
                      <a:r>
                        <a:rPr lang="en-US" sz="900" u="none" strike="noStrike" dirty="0">
                          <a:effectLst/>
                        </a:rPr>
                        <a:t>120-210 days</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6">
                        <a:lumMod val="40000"/>
                        <a:lumOff val="60000"/>
                      </a:schemeClr>
                    </a:solidFill>
                  </a:tcPr>
                </a:tc>
                <a:tc>
                  <a:txBody>
                    <a:bodyPr/>
                    <a:lstStyle/>
                    <a:p>
                      <a:pPr algn="l" fontAlgn="ctr"/>
                      <a:r>
                        <a:rPr lang="en-US" sz="900" u="none" strike="noStrike" dirty="0">
                          <a:effectLst/>
                        </a:rPr>
                        <a:t>~1yr +</a:t>
                      </a:r>
                      <a:endParaRPr lang="en-US" sz="900" b="0" i="0" u="none" strike="noStrike" dirty="0">
                        <a:solidFill>
                          <a:srgbClr val="000000"/>
                        </a:solidFill>
                        <a:effectLst/>
                        <a:latin typeface="Calibri" panose="020F0502020204030204" pitchFamily="34" charset="0"/>
                      </a:endParaRPr>
                    </a:p>
                  </a:txBody>
                  <a:tcPr marL="7807" marR="7807" marT="7807" marB="0" anchor="ctr">
                    <a:solidFill>
                      <a:schemeClr val="accent4">
                        <a:lumMod val="40000"/>
                        <a:lumOff val="60000"/>
                      </a:schemeClr>
                    </a:solidFill>
                  </a:tcPr>
                </a:tc>
                <a:extLst>
                  <a:ext uri="{0D108BD9-81ED-4DB2-BD59-A6C34878D82A}">
                    <a16:rowId xmlns:a16="http://schemas.microsoft.com/office/drawing/2014/main" val="1046049574"/>
                  </a:ext>
                </a:extLst>
              </a:tr>
            </a:tbl>
          </a:graphicData>
        </a:graphic>
      </p:graphicFrame>
    </p:spTree>
    <p:extLst>
      <p:ext uri="{BB962C8B-B14F-4D97-AF65-F5344CB8AC3E}">
        <p14:creationId xmlns:p14="http://schemas.microsoft.com/office/powerpoint/2010/main" val="4244478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4921E0-46DD-5345-81E3-7879F63A5777}"/>
              </a:ext>
            </a:extLst>
          </p:cNvPr>
          <p:cNvSpPr>
            <a:spLocks noGrp="1"/>
          </p:cNvSpPr>
          <p:nvPr>
            <p:ph type="title"/>
          </p:nvPr>
        </p:nvSpPr>
        <p:spPr/>
        <p:txBody>
          <a:bodyPr/>
          <a:lstStyle/>
          <a:p>
            <a:r>
              <a:rPr lang="en-US" dirty="0"/>
              <a:t>Sample Space Layout – 1 Mw</a:t>
            </a:r>
          </a:p>
        </p:txBody>
      </p:sp>
      <p:pic>
        <p:nvPicPr>
          <p:cNvPr id="4" name="Picture 3">
            <a:extLst>
              <a:ext uri="{FF2B5EF4-FFF2-40B4-BE49-F238E27FC236}">
                <a16:creationId xmlns:a16="http://schemas.microsoft.com/office/drawing/2014/main" id="{4084816B-7D49-D64E-ABDA-DBF13A4ED065}"/>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468394" y="1258186"/>
            <a:ext cx="7056630" cy="4588763"/>
          </a:xfrm>
          <a:prstGeom prst="rect">
            <a:avLst/>
          </a:prstGeom>
        </p:spPr>
      </p:pic>
      <p:pic>
        <p:nvPicPr>
          <p:cNvPr id="6" name="Picture 5" descr="A picture containing graphical user interface&#10;&#10;Description automatically generated">
            <a:extLst>
              <a:ext uri="{FF2B5EF4-FFF2-40B4-BE49-F238E27FC236}">
                <a16:creationId xmlns:a16="http://schemas.microsoft.com/office/drawing/2014/main" id="{1A0E49EE-FFE1-FD40-821A-6B898C463575}"/>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4460790" y="5986031"/>
            <a:ext cx="6656172" cy="871969"/>
          </a:xfrm>
          <a:prstGeom prst="rect">
            <a:avLst/>
          </a:prstGeom>
        </p:spPr>
      </p:pic>
    </p:spTree>
    <p:extLst>
      <p:ext uri="{BB962C8B-B14F-4D97-AF65-F5344CB8AC3E}">
        <p14:creationId xmlns:p14="http://schemas.microsoft.com/office/powerpoint/2010/main" val="16880012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E8647-D17F-B643-8CD4-333EC08980B4}"/>
              </a:ext>
            </a:extLst>
          </p:cNvPr>
          <p:cNvSpPr>
            <a:spLocks noGrp="1"/>
          </p:cNvSpPr>
          <p:nvPr>
            <p:ph type="title"/>
          </p:nvPr>
        </p:nvSpPr>
        <p:spPr>
          <a:xfrm>
            <a:off x="1115568" y="548640"/>
            <a:ext cx="10168128" cy="1179576"/>
          </a:xfrm>
        </p:spPr>
        <p:txBody>
          <a:bodyPr vert="horz" lIns="91440" tIns="45720" rIns="91440" bIns="45720" rtlCol="0" anchor="ctr">
            <a:normAutofit/>
          </a:bodyPr>
          <a:lstStyle/>
          <a:p>
            <a:r>
              <a:rPr lang="en-US" sz="4000" kern="1200">
                <a:solidFill>
                  <a:schemeClr val="tx1"/>
                </a:solidFill>
                <a:latin typeface="+mj-lt"/>
                <a:ea typeface="+mj-ea"/>
                <a:cs typeface="+mj-cs"/>
              </a:rPr>
              <a:t>The</a:t>
            </a:r>
            <a:r>
              <a:rPr lang="en-US" sz="4000" kern="1200" baseline="0">
                <a:solidFill>
                  <a:schemeClr val="tx1"/>
                </a:solidFill>
                <a:latin typeface="+mj-lt"/>
                <a:ea typeface="+mj-ea"/>
                <a:cs typeface="+mj-cs"/>
              </a:rPr>
              <a:t> teams</a:t>
            </a:r>
            <a:endParaRPr lang="en-US" sz="4000" kern="1200">
              <a:solidFill>
                <a:schemeClr val="tx1"/>
              </a:solidFill>
              <a:latin typeface="+mj-lt"/>
              <a:ea typeface="+mj-ea"/>
              <a:cs typeface="+mj-cs"/>
            </a:endParaRPr>
          </a:p>
        </p:txBody>
      </p:sp>
      <p:sp>
        <p:nvSpPr>
          <p:cNvPr id="5" name="Rectangle 4">
            <a:extLst>
              <a:ext uri="{FF2B5EF4-FFF2-40B4-BE49-F238E27FC236}">
                <a16:creationId xmlns:a16="http://schemas.microsoft.com/office/drawing/2014/main" id="{B03C3370-0379-AF4E-8549-5D15586096F2}"/>
              </a:ext>
            </a:extLst>
          </p:cNvPr>
          <p:cNvSpPr/>
          <p:nvPr/>
        </p:nvSpPr>
        <p:spPr>
          <a:xfrm>
            <a:off x="1115568" y="2018806"/>
            <a:ext cx="10168128" cy="4839193"/>
          </a:xfrm>
          <a:prstGeom prst="rect">
            <a:avLst/>
          </a:prstGeom>
        </p:spPr>
        <p:txBody>
          <a:bodyPr vert="horz" lIns="91440" tIns="45720" rIns="91440" bIns="45720" rtlCol="0">
            <a:noAutofit/>
          </a:bodyPr>
          <a:lstStyle/>
          <a:p>
            <a:pPr indent="-228600">
              <a:lnSpc>
                <a:spcPct val="90000"/>
              </a:lnSpc>
              <a:spcAft>
                <a:spcPts val="600"/>
              </a:spcAft>
              <a:buFont typeface="Arial" panose="020B0604020202020204" pitchFamily="34" charset="0"/>
              <a:buChar char="•"/>
            </a:pPr>
            <a:r>
              <a:rPr lang="en-US" sz="1600" dirty="0"/>
              <a:t>Datacenter Lawyer</a:t>
            </a:r>
          </a:p>
          <a:p>
            <a:pPr indent="-228600">
              <a:lnSpc>
                <a:spcPct val="90000"/>
              </a:lnSpc>
              <a:spcAft>
                <a:spcPts val="600"/>
              </a:spcAft>
              <a:buFont typeface="Arial" panose="020B0604020202020204" pitchFamily="34" charset="0"/>
              <a:buChar char="•"/>
            </a:pPr>
            <a:r>
              <a:rPr lang="en-US" sz="1600" dirty="0"/>
              <a:t>Executive Sponsor</a:t>
            </a:r>
          </a:p>
          <a:p>
            <a:pPr indent="-228600">
              <a:lnSpc>
                <a:spcPct val="90000"/>
              </a:lnSpc>
              <a:spcAft>
                <a:spcPts val="600"/>
              </a:spcAft>
              <a:buFont typeface="Arial" panose="020B0604020202020204" pitchFamily="34" charset="0"/>
              <a:buChar char="•"/>
            </a:pPr>
            <a:r>
              <a:rPr lang="en-US" sz="1600" dirty="0"/>
              <a:t>Datacenter Broker</a:t>
            </a:r>
          </a:p>
          <a:p>
            <a:pPr indent="-228600">
              <a:lnSpc>
                <a:spcPct val="90000"/>
              </a:lnSpc>
              <a:spcAft>
                <a:spcPts val="600"/>
              </a:spcAft>
              <a:buFont typeface="Arial" panose="020B0604020202020204" pitchFamily="34" charset="0"/>
              <a:buChar char="•"/>
            </a:pPr>
            <a:r>
              <a:rPr lang="en-US" sz="1600" dirty="0"/>
              <a:t>Rack Integrator</a:t>
            </a:r>
          </a:p>
          <a:p>
            <a:pPr indent="-228600">
              <a:lnSpc>
                <a:spcPct val="90000"/>
              </a:lnSpc>
              <a:spcAft>
                <a:spcPts val="600"/>
              </a:spcAft>
              <a:buFont typeface="Arial" panose="020B0604020202020204" pitchFamily="34" charset="0"/>
              <a:buChar char="•"/>
            </a:pPr>
            <a:r>
              <a:rPr lang="en-US" sz="1600" dirty="0"/>
              <a:t>Networking Reseller</a:t>
            </a:r>
          </a:p>
          <a:p>
            <a:pPr indent="-228600">
              <a:lnSpc>
                <a:spcPct val="90000"/>
              </a:lnSpc>
              <a:spcAft>
                <a:spcPts val="600"/>
              </a:spcAft>
              <a:buFont typeface="Arial" panose="020B0604020202020204" pitchFamily="34" charset="0"/>
              <a:buChar char="•"/>
            </a:pPr>
            <a:r>
              <a:rPr lang="en-US" sz="1600" dirty="0"/>
              <a:t>Datacenter / Network Architect </a:t>
            </a:r>
          </a:p>
          <a:p>
            <a:pPr indent="-228600">
              <a:lnSpc>
                <a:spcPct val="90000"/>
              </a:lnSpc>
              <a:spcAft>
                <a:spcPts val="600"/>
              </a:spcAft>
              <a:buFont typeface="Arial" panose="020B0604020202020204" pitchFamily="34" charset="0"/>
              <a:buChar char="•"/>
            </a:pPr>
            <a:r>
              <a:rPr lang="en-US" sz="1600" dirty="0"/>
              <a:t>Finance/Procurement Team </a:t>
            </a:r>
          </a:p>
          <a:p>
            <a:pPr indent="-228600">
              <a:lnSpc>
                <a:spcPct val="90000"/>
              </a:lnSpc>
              <a:spcAft>
                <a:spcPts val="600"/>
              </a:spcAft>
              <a:buFont typeface="Arial" panose="020B0604020202020204" pitchFamily="34" charset="0"/>
              <a:buChar char="•"/>
            </a:pPr>
            <a:r>
              <a:rPr lang="en-US" sz="1600" dirty="0"/>
              <a:t>Project Management </a:t>
            </a:r>
          </a:p>
          <a:p>
            <a:pPr indent="-228600">
              <a:lnSpc>
                <a:spcPct val="90000"/>
              </a:lnSpc>
              <a:spcAft>
                <a:spcPts val="600"/>
              </a:spcAft>
              <a:buFont typeface="Arial" panose="020B0604020202020204" pitchFamily="34" charset="0"/>
              <a:buChar char="•"/>
            </a:pPr>
            <a:r>
              <a:rPr lang="en-US" sz="1600" dirty="0"/>
              <a:t>Systems/SRE Team</a:t>
            </a:r>
          </a:p>
          <a:p>
            <a:pPr indent="-228600">
              <a:lnSpc>
                <a:spcPct val="90000"/>
              </a:lnSpc>
              <a:spcAft>
                <a:spcPts val="600"/>
              </a:spcAft>
              <a:buFont typeface="Arial" panose="020B0604020202020204" pitchFamily="34" charset="0"/>
              <a:buChar char="•"/>
            </a:pPr>
            <a:r>
              <a:rPr lang="en-US" sz="1600" dirty="0"/>
              <a:t>Network Team </a:t>
            </a:r>
          </a:p>
          <a:p>
            <a:pPr indent="-228600">
              <a:lnSpc>
                <a:spcPct val="90000"/>
              </a:lnSpc>
              <a:spcAft>
                <a:spcPts val="600"/>
              </a:spcAft>
              <a:buFont typeface="Arial" panose="020B0604020202020204" pitchFamily="34" charset="0"/>
              <a:buChar char="•"/>
            </a:pPr>
            <a:r>
              <a:rPr lang="en-US" sz="1600" dirty="0"/>
              <a:t>Security Team</a:t>
            </a:r>
          </a:p>
          <a:p>
            <a:pPr indent="-228600">
              <a:lnSpc>
                <a:spcPct val="90000"/>
              </a:lnSpc>
              <a:spcAft>
                <a:spcPts val="600"/>
              </a:spcAft>
              <a:buFont typeface="Arial" panose="020B0604020202020204" pitchFamily="34" charset="0"/>
              <a:buChar char="•"/>
            </a:pPr>
            <a:r>
              <a:rPr lang="en-US" sz="1600" dirty="0"/>
              <a:t>Datacenter Team</a:t>
            </a:r>
          </a:p>
          <a:p>
            <a:pPr indent="-228600">
              <a:lnSpc>
                <a:spcPct val="90000"/>
              </a:lnSpc>
              <a:spcAft>
                <a:spcPts val="600"/>
              </a:spcAft>
              <a:buFont typeface="Arial" panose="020B0604020202020204" pitchFamily="34" charset="0"/>
              <a:buChar char="•"/>
            </a:pPr>
            <a:r>
              <a:rPr lang="en-US" sz="1600" dirty="0"/>
              <a:t>Monitoring / Tools Team</a:t>
            </a:r>
          </a:p>
          <a:p>
            <a:pPr indent="-228600">
              <a:lnSpc>
                <a:spcPct val="90000"/>
              </a:lnSpc>
              <a:spcAft>
                <a:spcPts val="600"/>
              </a:spcAft>
              <a:buFont typeface="Arial" panose="020B0604020202020204" pitchFamily="34" charset="0"/>
              <a:buChar char="•"/>
            </a:pPr>
            <a:r>
              <a:rPr lang="en-US" sz="1600" dirty="0"/>
              <a:t>Capacity Planning</a:t>
            </a:r>
          </a:p>
          <a:p>
            <a:pPr indent="-228600">
              <a:lnSpc>
                <a:spcPct val="90000"/>
              </a:lnSpc>
              <a:spcAft>
                <a:spcPts val="600"/>
              </a:spcAft>
              <a:buFont typeface="Arial" panose="020B0604020202020204" pitchFamily="34" charset="0"/>
              <a:buChar char="•"/>
            </a:pPr>
            <a:r>
              <a:rPr lang="en-US" sz="1600" dirty="0"/>
              <a:t>Electrical Company</a:t>
            </a:r>
          </a:p>
          <a:p>
            <a:pPr indent="-228600">
              <a:lnSpc>
                <a:spcPct val="90000"/>
              </a:lnSpc>
              <a:spcAft>
                <a:spcPts val="600"/>
              </a:spcAft>
              <a:buFont typeface="Arial" panose="020B0604020202020204" pitchFamily="34" charset="0"/>
              <a:buChar char="•"/>
            </a:pPr>
            <a:r>
              <a:rPr lang="en-US" sz="1600" dirty="0"/>
              <a:t>Low Voltage Cabling company </a:t>
            </a:r>
          </a:p>
        </p:txBody>
      </p:sp>
    </p:spTree>
    <p:extLst>
      <p:ext uri="{BB962C8B-B14F-4D97-AF65-F5344CB8AC3E}">
        <p14:creationId xmlns:p14="http://schemas.microsoft.com/office/powerpoint/2010/main" val="3728499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20E9F-BB37-4A42-AE2A-369EBF0E7449}"/>
              </a:ext>
            </a:extLst>
          </p:cNvPr>
          <p:cNvSpPr>
            <a:spLocks noGrp="1"/>
          </p:cNvSpPr>
          <p:nvPr>
            <p:ph type="title"/>
          </p:nvPr>
        </p:nvSpPr>
        <p:spPr/>
        <p:txBody>
          <a:bodyPr/>
          <a:lstStyle/>
          <a:p>
            <a:r>
              <a:rPr lang="en-US" dirty="0"/>
              <a:t>The Project Plan (fast) (early phases)</a:t>
            </a:r>
          </a:p>
        </p:txBody>
      </p:sp>
      <p:pic>
        <p:nvPicPr>
          <p:cNvPr id="5" name="Picture 4" descr="Chart&#10;&#10;Description automatically generated">
            <a:extLst>
              <a:ext uri="{FF2B5EF4-FFF2-40B4-BE49-F238E27FC236}">
                <a16:creationId xmlns:a16="http://schemas.microsoft.com/office/drawing/2014/main" id="{59EF4A59-FDFA-514A-9334-F217423986E5}"/>
              </a:ext>
            </a:extLst>
          </p:cNvPr>
          <p:cNvPicPr>
            <a:picLocks noChangeAspect="1"/>
          </p:cNvPicPr>
          <p:nvPr/>
        </p:nvPicPr>
        <p:blipFill>
          <a:blip r:embed="rId3"/>
          <a:stretch>
            <a:fillRect/>
          </a:stretch>
        </p:blipFill>
        <p:spPr>
          <a:xfrm>
            <a:off x="0" y="1911527"/>
            <a:ext cx="12192000" cy="3998772"/>
          </a:xfrm>
          <a:prstGeom prst="rect">
            <a:avLst/>
          </a:prstGeom>
        </p:spPr>
      </p:pic>
    </p:spTree>
    <p:extLst>
      <p:ext uri="{BB962C8B-B14F-4D97-AF65-F5344CB8AC3E}">
        <p14:creationId xmlns:p14="http://schemas.microsoft.com/office/powerpoint/2010/main" val="25562677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98A5C-40F0-234C-9A6A-954BC544104C}"/>
              </a:ext>
            </a:extLst>
          </p:cNvPr>
          <p:cNvSpPr>
            <a:spLocks noGrp="1"/>
          </p:cNvSpPr>
          <p:nvPr>
            <p:ph type="title"/>
          </p:nvPr>
        </p:nvSpPr>
        <p:spPr/>
        <p:txBody>
          <a:bodyPr/>
          <a:lstStyle/>
          <a:p>
            <a:r>
              <a:rPr lang="en-US" dirty="0"/>
              <a:t>Site selection</a:t>
            </a:r>
          </a:p>
        </p:txBody>
      </p:sp>
      <p:sp>
        <p:nvSpPr>
          <p:cNvPr id="3" name="Content Placeholder 2">
            <a:extLst>
              <a:ext uri="{FF2B5EF4-FFF2-40B4-BE49-F238E27FC236}">
                <a16:creationId xmlns:a16="http://schemas.microsoft.com/office/drawing/2014/main" id="{158A791D-7DA1-6C41-9285-C62C2706D0C4}"/>
              </a:ext>
            </a:extLst>
          </p:cNvPr>
          <p:cNvSpPr>
            <a:spLocks noGrp="1"/>
          </p:cNvSpPr>
          <p:nvPr>
            <p:ph idx="1"/>
          </p:nvPr>
        </p:nvSpPr>
        <p:spPr>
          <a:xfrm>
            <a:off x="838200" y="1825625"/>
            <a:ext cx="1905000" cy="4351338"/>
          </a:xfrm>
        </p:spPr>
        <p:txBody>
          <a:bodyPr/>
          <a:lstStyle/>
          <a:p>
            <a:r>
              <a:rPr lang="en-US" dirty="0"/>
              <a:t>RFP</a:t>
            </a:r>
          </a:p>
          <a:p>
            <a:r>
              <a:rPr lang="en-US" dirty="0"/>
              <a:t>Site Visits</a:t>
            </a:r>
          </a:p>
          <a:p>
            <a:r>
              <a:rPr lang="en-US" dirty="0"/>
              <a:t>Process review</a:t>
            </a:r>
          </a:p>
          <a:p>
            <a:endParaRPr lang="en-US" dirty="0"/>
          </a:p>
          <a:p>
            <a:r>
              <a:rPr lang="en-US" dirty="0"/>
              <a:t>“Tier 3”</a:t>
            </a:r>
          </a:p>
        </p:txBody>
      </p:sp>
      <p:pic>
        <p:nvPicPr>
          <p:cNvPr id="7" name="Picture 6">
            <a:extLst>
              <a:ext uri="{FF2B5EF4-FFF2-40B4-BE49-F238E27FC236}">
                <a16:creationId xmlns:a16="http://schemas.microsoft.com/office/drawing/2014/main" id="{E38C712B-5FF3-4941-A6A7-017B7CED789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503773" y="1072726"/>
            <a:ext cx="4358873" cy="5263995"/>
          </a:xfrm>
          <a:prstGeom prst="rect">
            <a:avLst/>
          </a:prstGeom>
        </p:spPr>
      </p:pic>
      <p:pic>
        <p:nvPicPr>
          <p:cNvPr id="9" name="Picture 8" descr="Table&#10;&#10;Description automatically generated">
            <a:extLst>
              <a:ext uri="{FF2B5EF4-FFF2-40B4-BE49-F238E27FC236}">
                <a16:creationId xmlns:a16="http://schemas.microsoft.com/office/drawing/2014/main" id="{4AD09011-777E-1C4B-A31E-E77027940651}"/>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2582562" y="1690688"/>
            <a:ext cx="3760573" cy="4700716"/>
          </a:xfrm>
          <a:prstGeom prst="rect">
            <a:avLst/>
          </a:prstGeom>
        </p:spPr>
      </p:pic>
    </p:spTree>
    <p:extLst>
      <p:ext uri="{BB962C8B-B14F-4D97-AF65-F5344CB8AC3E}">
        <p14:creationId xmlns:p14="http://schemas.microsoft.com/office/powerpoint/2010/main" val="3808901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115BD-D7C9-184C-AB90-03389717C39C}"/>
              </a:ext>
            </a:extLst>
          </p:cNvPr>
          <p:cNvSpPr>
            <a:spLocks noGrp="1"/>
          </p:cNvSpPr>
          <p:nvPr>
            <p:ph type="title"/>
          </p:nvPr>
        </p:nvSpPr>
        <p:spPr/>
        <p:txBody>
          <a:bodyPr/>
          <a:lstStyle/>
          <a:p>
            <a:r>
              <a:rPr lang="en-US" dirty="0"/>
              <a:t>Datacenter Local Connectivity examples</a:t>
            </a:r>
          </a:p>
        </p:txBody>
      </p:sp>
      <p:pic>
        <p:nvPicPr>
          <p:cNvPr id="4" name="Picture 3">
            <a:extLst>
              <a:ext uri="{FF2B5EF4-FFF2-40B4-BE49-F238E27FC236}">
                <a16:creationId xmlns:a16="http://schemas.microsoft.com/office/drawing/2014/main" id="{6CD6AB46-5944-D149-80B5-AC7C783C61FD}"/>
              </a:ext>
            </a:extLst>
          </p:cNvPr>
          <p:cNvPicPr>
            <a:picLocks noChangeAspect="1"/>
          </p:cNvPicPr>
          <p:nvPr/>
        </p:nvPicPr>
        <p:blipFill>
          <a:blip r:embed="rId3"/>
          <a:stretch>
            <a:fillRect/>
          </a:stretch>
        </p:blipFill>
        <p:spPr>
          <a:xfrm>
            <a:off x="4178300" y="1531938"/>
            <a:ext cx="3835400" cy="4559300"/>
          </a:xfrm>
          <a:prstGeom prst="rect">
            <a:avLst/>
          </a:prstGeom>
        </p:spPr>
      </p:pic>
      <p:pic>
        <p:nvPicPr>
          <p:cNvPr id="5" name="Picture 4">
            <a:extLst>
              <a:ext uri="{FF2B5EF4-FFF2-40B4-BE49-F238E27FC236}">
                <a16:creationId xmlns:a16="http://schemas.microsoft.com/office/drawing/2014/main" id="{EB5ADD97-B555-6C47-8AF7-7225D6D36CE4}"/>
              </a:ext>
            </a:extLst>
          </p:cNvPr>
          <p:cNvPicPr>
            <a:picLocks noChangeAspect="1"/>
          </p:cNvPicPr>
          <p:nvPr/>
        </p:nvPicPr>
        <p:blipFill>
          <a:blip r:embed="rId4"/>
          <a:stretch>
            <a:fillRect/>
          </a:stretch>
        </p:blipFill>
        <p:spPr>
          <a:xfrm>
            <a:off x="50800" y="3018729"/>
            <a:ext cx="3784600" cy="2120900"/>
          </a:xfrm>
          <a:prstGeom prst="rect">
            <a:avLst/>
          </a:prstGeom>
        </p:spPr>
      </p:pic>
      <p:pic>
        <p:nvPicPr>
          <p:cNvPr id="6" name="Picture 5">
            <a:extLst>
              <a:ext uri="{FF2B5EF4-FFF2-40B4-BE49-F238E27FC236}">
                <a16:creationId xmlns:a16="http://schemas.microsoft.com/office/drawing/2014/main" id="{6296B9DD-E0BE-6C47-B861-7007C847BF10}"/>
              </a:ext>
            </a:extLst>
          </p:cNvPr>
          <p:cNvPicPr>
            <a:picLocks noChangeAspect="1"/>
          </p:cNvPicPr>
          <p:nvPr/>
        </p:nvPicPr>
        <p:blipFill>
          <a:blip r:embed="rId5"/>
          <a:stretch>
            <a:fillRect/>
          </a:stretch>
        </p:blipFill>
        <p:spPr>
          <a:xfrm>
            <a:off x="8356600" y="1531938"/>
            <a:ext cx="3835400" cy="4559300"/>
          </a:xfrm>
          <a:prstGeom prst="rect">
            <a:avLst/>
          </a:prstGeom>
        </p:spPr>
      </p:pic>
    </p:spTree>
    <p:extLst>
      <p:ext uri="{BB962C8B-B14F-4D97-AF65-F5344CB8AC3E}">
        <p14:creationId xmlns:p14="http://schemas.microsoft.com/office/powerpoint/2010/main" val="416688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057B0-AC22-0A4A-83A5-FB7F6B8BB666}"/>
              </a:ext>
            </a:extLst>
          </p:cNvPr>
          <p:cNvSpPr>
            <a:spLocks noGrp="1"/>
          </p:cNvSpPr>
          <p:nvPr>
            <p:ph type="title"/>
          </p:nvPr>
        </p:nvSpPr>
        <p:spPr/>
        <p:txBody>
          <a:bodyPr/>
          <a:lstStyle/>
          <a:p>
            <a:r>
              <a:rPr lang="en-US" dirty="0"/>
              <a:t>Worldwide Connectivity</a:t>
            </a:r>
          </a:p>
        </p:txBody>
      </p:sp>
      <p:sp>
        <p:nvSpPr>
          <p:cNvPr id="3" name="Content Placeholder 2">
            <a:extLst>
              <a:ext uri="{FF2B5EF4-FFF2-40B4-BE49-F238E27FC236}">
                <a16:creationId xmlns:a16="http://schemas.microsoft.com/office/drawing/2014/main" id="{D458251D-87FE-9B44-B411-66D7BBF39D64}"/>
              </a:ext>
            </a:extLst>
          </p:cNvPr>
          <p:cNvSpPr>
            <a:spLocks noGrp="1"/>
          </p:cNvSpPr>
          <p:nvPr>
            <p:ph idx="1"/>
          </p:nvPr>
        </p:nvSpPr>
        <p:spPr>
          <a:xfrm>
            <a:off x="838200" y="1825625"/>
            <a:ext cx="10515600" cy="1603375"/>
          </a:xfrm>
        </p:spPr>
        <p:txBody>
          <a:bodyPr>
            <a:normAutofit lnSpcReduction="10000"/>
          </a:bodyPr>
          <a:lstStyle/>
          <a:p>
            <a:r>
              <a:rPr lang="en-US" dirty="0"/>
              <a:t>Where do you expand?</a:t>
            </a:r>
          </a:p>
          <a:p>
            <a:pPr lvl="1"/>
            <a:r>
              <a:rPr lang="en-US" dirty="0"/>
              <a:t>Interconnection points, space availability, regulation considerations</a:t>
            </a:r>
          </a:p>
          <a:p>
            <a:pPr lvl="1"/>
            <a:r>
              <a:rPr lang="en-US" dirty="0"/>
              <a:t>Partner networks</a:t>
            </a:r>
          </a:p>
          <a:p>
            <a:pPr lvl="1"/>
            <a:r>
              <a:rPr lang="en-US" dirty="0"/>
              <a:t>Undersea cable </a:t>
            </a:r>
          </a:p>
          <a:p>
            <a:pPr marL="457200" lvl="1" indent="0">
              <a:buNone/>
            </a:pPr>
            <a:endParaRPr lang="en-US" dirty="0"/>
          </a:p>
        </p:txBody>
      </p:sp>
      <p:sp>
        <p:nvSpPr>
          <p:cNvPr id="4" name="Rectangle 3">
            <a:extLst>
              <a:ext uri="{FF2B5EF4-FFF2-40B4-BE49-F238E27FC236}">
                <a16:creationId xmlns:a16="http://schemas.microsoft.com/office/drawing/2014/main" id="{982E8C48-ECC0-7044-8C0E-F0AA5987B18E}"/>
              </a:ext>
            </a:extLst>
          </p:cNvPr>
          <p:cNvSpPr/>
          <p:nvPr/>
        </p:nvSpPr>
        <p:spPr>
          <a:xfrm>
            <a:off x="638433" y="3429000"/>
            <a:ext cx="2104147" cy="2031325"/>
          </a:xfrm>
          <a:prstGeom prst="rect">
            <a:avLst/>
          </a:prstGeom>
        </p:spPr>
        <p:txBody>
          <a:bodyPr wrap="square">
            <a:spAutoFit/>
          </a:bodyPr>
          <a:lstStyle/>
          <a:p>
            <a:r>
              <a:rPr lang="en-US" dirty="0"/>
              <a:t>Tier 1 markets US</a:t>
            </a:r>
          </a:p>
          <a:p>
            <a:r>
              <a:rPr lang="en-US" dirty="0"/>
              <a:t>Ashburn, VA</a:t>
            </a:r>
          </a:p>
          <a:p>
            <a:r>
              <a:rPr lang="en-US" dirty="0"/>
              <a:t>Bay Area, CA</a:t>
            </a:r>
          </a:p>
          <a:p>
            <a:r>
              <a:rPr lang="en-US" dirty="0"/>
              <a:t>LA, CA</a:t>
            </a:r>
          </a:p>
          <a:p>
            <a:r>
              <a:rPr lang="en-US" dirty="0"/>
              <a:t>NY, NY</a:t>
            </a:r>
          </a:p>
          <a:p>
            <a:r>
              <a:rPr lang="en-US" dirty="0"/>
              <a:t>Chicago, IL,</a:t>
            </a:r>
          </a:p>
          <a:p>
            <a:r>
              <a:rPr lang="en-US" dirty="0"/>
              <a:t>DFW, TX</a:t>
            </a:r>
          </a:p>
        </p:txBody>
      </p:sp>
      <p:sp>
        <p:nvSpPr>
          <p:cNvPr id="6" name="Rectangle 5">
            <a:extLst>
              <a:ext uri="{FF2B5EF4-FFF2-40B4-BE49-F238E27FC236}">
                <a16:creationId xmlns:a16="http://schemas.microsoft.com/office/drawing/2014/main" id="{6298BB46-62CA-114F-B65B-FF4C7A013BDC}"/>
              </a:ext>
            </a:extLst>
          </p:cNvPr>
          <p:cNvSpPr/>
          <p:nvPr/>
        </p:nvSpPr>
        <p:spPr>
          <a:xfrm>
            <a:off x="4182540" y="3429000"/>
            <a:ext cx="2384035" cy="1477328"/>
          </a:xfrm>
          <a:prstGeom prst="rect">
            <a:avLst/>
          </a:prstGeom>
        </p:spPr>
        <p:txBody>
          <a:bodyPr wrap="square">
            <a:spAutoFit/>
          </a:bodyPr>
          <a:lstStyle/>
          <a:p>
            <a:r>
              <a:rPr lang="en-US" dirty="0"/>
              <a:t>Tier 1 markets EMEA</a:t>
            </a:r>
          </a:p>
          <a:p>
            <a:r>
              <a:rPr lang="en-US" dirty="0"/>
              <a:t>Frankfurt, DE</a:t>
            </a:r>
          </a:p>
          <a:p>
            <a:r>
              <a:rPr lang="en-US" dirty="0"/>
              <a:t>London, UK</a:t>
            </a:r>
          </a:p>
          <a:p>
            <a:r>
              <a:rPr lang="en-US" dirty="0"/>
              <a:t>Amsterdam, NL</a:t>
            </a:r>
          </a:p>
          <a:p>
            <a:r>
              <a:rPr lang="en-US" dirty="0"/>
              <a:t>Paris, FR</a:t>
            </a:r>
          </a:p>
        </p:txBody>
      </p:sp>
      <p:sp>
        <p:nvSpPr>
          <p:cNvPr id="7" name="Rectangle 6">
            <a:extLst>
              <a:ext uri="{FF2B5EF4-FFF2-40B4-BE49-F238E27FC236}">
                <a16:creationId xmlns:a16="http://schemas.microsoft.com/office/drawing/2014/main" id="{E8C1FCB1-3158-AF47-80C8-9DE5A78F8CA1}"/>
              </a:ext>
            </a:extLst>
          </p:cNvPr>
          <p:cNvSpPr/>
          <p:nvPr/>
        </p:nvSpPr>
        <p:spPr>
          <a:xfrm>
            <a:off x="6541042" y="3409552"/>
            <a:ext cx="2195185" cy="1200329"/>
          </a:xfrm>
          <a:prstGeom prst="rect">
            <a:avLst/>
          </a:prstGeom>
        </p:spPr>
        <p:txBody>
          <a:bodyPr wrap="square">
            <a:spAutoFit/>
          </a:bodyPr>
          <a:lstStyle/>
          <a:p>
            <a:r>
              <a:rPr lang="en-US" dirty="0"/>
              <a:t>Tier 1 markets AP</a:t>
            </a:r>
          </a:p>
          <a:p>
            <a:r>
              <a:rPr lang="en-US" dirty="0"/>
              <a:t>Tokyo, JP</a:t>
            </a:r>
          </a:p>
          <a:p>
            <a:r>
              <a:rPr lang="en-US" dirty="0"/>
              <a:t>Singapore, SG</a:t>
            </a:r>
          </a:p>
          <a:p>
            <a:r>
              <a:rPr lang="en-US" dirty="0"/>
              <a:t>Hong Kong, HK *</a:t>
            </a:r>
          </a:p>
        </p:txBody>
      </p:sp>
      <p:sp>
        <p:nvSpPr>
          <p:cNvPr id="8" name="Rectangle 7">
            <a:extLst>
              <a:ext uri="{FF2B5EF4-FFF2-40B4-BE49-F238E27FC236}">
                <a16:creationId xmlns:a16="http://schemas.microsoft.com/office/drawing/2014/main" id="{65B0E245-8EC1-ED45-9113-730EA03A25BA}"/>
              </a:ext>
            </a:extLst>
          </p:cNvPr>
          <p:cNvSpPr/>
          <p:nvPr/>
        </p:nvSpPr>
        <p:spPr>
          <a:xfrm>
            <a:off x="6541042" y="4609881"/>
            <a:ext cx="1702230" cy="954107"/>
          </a:xfrm>
          <a:prstGeom prst="rect">
            <a:avLst/>
          </a:prstGeom>
        </p:spPr>
        <p:txBody>
          <a:bodyPr wrap="square">
            <a:spAutoFit/>
          </a:bodyPr>
          <a:lstStyle/>
          <a:p>
            <a:r>
              <a:rPr lang="en-US" sz="1400" dirty="0"/>
              <a:t>Tier 2 markets AP</a:t>
            </a:r>
          </a:p>
          <a:p>
            <a:r>
              <a:rPr lang="en-US" sz="1400" dirty="0"/>
              <a:t>Seoul, KR</a:t>
            </a:r>
          </a:p>
          <a:p>
            <a:r>
              <a:rPr lang="en-US" sz="1400" dirty="0"/>
              <a:t>Taipei, TW</a:t>
            </a:r>
          </a:p>
          <a:p>
            <a:r>
              <a:rPr lang="en-US" sz="1400" dirty="0"/>
              <a:t>Osaka, JP</a:t>
            </a:r>
          </a:p>
        </p:txBody>
      </p:sp>
      <p:sp>
        <p:nvSpPr>
          <p:cNvPr id="9" name="Rectangle 8">
            <a:extLst>
              <a:ext uri="{FF2B5EF4-FFF2-40B4-BE49-F238E27FC236}">
                <a16:creationId xmlns:a16="http://schemas.microsoft.com/office/drawing/2014/main" id="{6A817A01-D9E6-AD4D-AB66-BCCBD1225178}"/>
              </a:ext>
            </a:extLst>
          </p:cNvPr>
          <p:cNvSpPr/>
          <p:nvPr/>
        </p:nvSpPr>
        <p:spPr>
          <a:xfrm>
            <a:off x="4182540" y="4871443"/>
            <a:ext cx="2017451" cy="1169551"/>
          </a:xfrm>
          <a:prstGeom prst="rect">
            <a:avLst/>
          </a:prstGeom>
        </p:spPr>
        <p:txBody>
          <a:bodyPr wrap="square">
            <a:spAutoFit/>
          </a:bodyPr>
          <a:lstStyle/>
          <a:p>
            <a:r>
              <a:rPr lang="en-US" sz="1400" dirty="0"/>
              <a:t>Tier 2 markets EMEA</a:t>
            </a:r>
          </a:p>
          <a:p>
            <a:r>
              <a:rPr lang="en-US" sz="1400" dirty="0"/>
              <a:t>Stockholm, SE</a:t>
            </a:r>
          </a:p>
          <a:p>
            <a:r>
              <a:rPr lang="en-US" sz="1400" dirty="0"/>
              <a:t>Prague, CZ</a:t>
            </a:r>
          </a:p>
          <a:p>
            <a:r>
              <a:rPr lang="en-US" sz="1400" dirty="0"/>
              <a:t>Helsinki, FI</a:t>
            </a:r>
          </a:p>
          <a:p>
            <a:r>
              <a:rPr lang="en-US" sz="1400" dirty="0"/>
              <a:t>Marseille, FR</a:t>
            </a:r>
          </a:p>
        </p:txBody>
      </p:sp>
      <p:sp>
        <p:nvSpPr>
          <p:cNvPr id="11" name="Rectangle 10">
            <a:extLst>
              <a:ext uri="{FF2B5EF4-FFF2-40B4-BE49-F238E27FC236}">
                <a16:creationId xmlns:a16="http://schemas.microsoft.com/office/drawing/2014/main" id="{F537BC4E-928C-C44B-86CF-C4F5303F0127}"/>
              </a:ext>
            </a:extLst>
          </p:cNvPr>
          <p:cNvSpPr/>
          <p:nvPr/>
        </p:nvSpPr>
        <p:spPr>
          <a:xfrm>
            <a:off x="2139259" y="4017835"/>
            <a:ext cx="2842054" cy="2031325"/>
          </a:xfrm>
          <a:prstGeom prst="rect">
            <a:avLst/>
          </a:prstGeom>
        </p:spPr>
        <p:txBody>
          <a:bodyPr wrap="square">
            <a:spAutoFit/>
          </a:bodyPr>
          <a:lstStyle/>
          <a:p>
            <a:r>
              <a:rPr lang="en-US" sz="1400" dirty="0"/>
              <a:t>Tier 2 markets US</a:t>
            </a:r>
          </a:p>
          <a:p>
            <a:r>
              <a:rPr lang="en-US" sz="1400" dirty="0"/>
              <a:t>Seattle, WA</a:t>
            </a:r>
          </a:p>
          <a:p>
            <a:r>
              <a:rPr lang="en-US" sz="1400" dirty="0"/>
              <a:t>Miami, FL</a:t>
            </a:r>
          </a:p>
          <a:p>
            <a:r>
              <a:rPr lang="en-US" sz="1400" dirty="0"/>
              <a:t>Atlanta, GA</a:t>
            </a:r>
          </a:p>
          <a:p>
            <a:r>
              <a:rPr lang="en-US" sz="1400" dirty="0"/>
              <a:t>Toronto, CA</a:t>
            </a:r>
          </a:p>
          <a:p>
            <a:r>
              <a:rPr lang="en-US" sz="1400" dirty="0"/>
              <a:t>Portland, OR</a:t>
            </a:r>
          </a:p>
          <a:p>
            <a:r>
              <a:rPr lang="en-US" sz="1400" dirty="0"/>
              <a:t>Houston, TX</a:t>
            </a:r>
          </a:p>
          <a:p>
            <a:r>
              <a:rPr lang="en-US" sz="1400" dirty="0"/>
              <a:t>Phoenix, AZ</a:t>
            </a:r>
          </a:p>
          <a:p>
            <a:r>
              <a:rPr lang="en-US" sz="1400" dirty="0"/>
              <a:t>Las Vegas, NV</a:t>
            </a:r>
          </a:p>
        </p:txBody>
      </p:sp>
      <p:sp>
        <p:nvSpPr>
          <p:cNvPr id="12" name="Rectangle 11">
            <a:extLst>
              <a:ext uri="{FF2B5EF4-FFF2-40B4-BE49-F238E27FC236}">
                <a16:creationId xmlns:a16="http://schemas.microsoft.com/office/drawing/2014/main" id="{3A4B8AA0-B0A3-494B-8B9E-78AC5C6D07AF}"/>
              </a:ext>
            </a:extLst>
          </p:cNvPr>
          <p:cNvSpPr/>
          <p:nvPr/>
        </p:nvSpPr>
        <p:spPr>
          <a:xfrm>
            <a:off x="8669530" y="4609880"/>
            <a:ext cx="2381035" cy="954107"/>
          </a:xfrm>
          <a:prstGeom prst="rect">
            <a:avLst/>
          </a:prstGeom>
        </p:spPr>
        <p:txBody>
          <a:bodyPr wrap="square">
            <a:spAutoFit/>
          </a:bodyPr>
          <a:lstStyle/>
          <a:p>
            <a:r>
              <a:rPr lang="en-US" sz="1400" dirty="0"/>
              <a:t>Tier 2 markets  S.A.</a:t>
            </a:r>
          </a:p>
          <a:p>
            <a:r>
              <a:rPr lang="en-US" sz="1400" dirty="0"/>
              <a:t>Sao Paolo, BR</a:t>
            </a:r>
          </a:p>
          <a:p>
            <a:r>
              <a:rPr lang="en-US" sz="1400" dirty="0"/>
              <a:t>Rio De Janeiro, BR</a:t>
            </a:r>
          </a:p>
          <a:p>
            <a:r>
              <a:rPr lang="en-US" sz="1400" dirty="0"/>
              <a:t>Bogota, </a:t>
            </a:r>
          </a:p>
        </p:txBody>
      </p:sp>
      <p:sp>
        <p:nvSpPr>
          <p:cNvPr id="14" name="Rectangle 13">
            <a:extLst>
              <a:ext uri="{FF2B5EF4-FFF2-40B4-BE49-F238E27FC236}">
                <a16:creationId xmlns:a16="http://schemas.microsoft.com/office/drawing/2014/main" id="{C3EAD69C-E67B-6449-AECD-E906F2E0DBDC}"/>
              </a:ext>
            </a:extLst>
          </p:cNvPr>
          <p:cNvSpPr/>
          <p:nvPr/>
        </p:nvSpPr>
        <p:spPr>
          <a:xfrm>
            <a:off x="6541042" y="4609881"/>
            <a:ext cx="2842054" cy="1169551"/>
          </a:xfrm>
          <a:prstGeom prst="rect">
            <a:avLst/>
          </a:prstGeom>
        </p:spPr>
        <p:txBody>
          <a:bodyPr wrap="square">
            <a:spAutoFit/>
          </a:bodyPr>
          <a:lstStyle/>
          <a:p>
            <a:r>
              <a:rPr lang="en-US" sz="1400" dirty="0"/>
              <a:t>Tier 2 markets AP</a:t>
            </a:r>
          </a:p>
          <a:p>
            <a:r>
              <a:rPr lang="en-US" sz="1400" dirty="0"/>
              <a:t>Seoul, KR</a:t>
            </a:r>
          </a:p>
          <a:p>
            <a:r>
              <a:rPr lang="en-US" sz="1400" dirty="0"/>
              <a:t>Taipei, TW</a:t>
            </a:r>
          </a:p>
          <a:p>
            <a:r>
              <a:rPr lang="en-US" sz="1400" dirty="0"/>
              <a:t>Osaka, JP</a:t>
            </a:r>
          </a:p>
          <a:p>
            <a:r>
              <a:rPr lang="en-US" sz="1400" dirty="0"/>
              <a:t>Guam **</a:t>
            </a:r>
          </a:p>
        </p:txBody>
      </p:sp>
      <p:sp>
        <p:nvSpPr>
          <p:cNvPr id="15" name="Rectangle 14">
            <a:extLst>
              <a:ext uri="{FF2B5EF4-FFF2-40B4-BE49-F238E27FC236}">
                <a16:creationId xmlns:a16="http://schemas.microsoft.com/office/drawing/2014/main" id="{C37B3D8C-7066-2244-9D18-3705F8DD43A4}"/>
              </a:ext>
            </a:extLst>
          </p:cNvPr>
          <p:cNvSpPr/>
          <p:nvPr/>
        </p:nvSpPr>
        <p:spPr>
          <a:xfrm>
            <a:off x="8756212" y="3382318"/>
            <a:ext cx="2381035" cy="954107"/>
          </a:xfrm>
          <a:prstGeom prst="rect">
            <a:avLst/>
          </a:prstGeom>
        </p:spPr>
        <p:txBody>
          <a:bodyPr wrap="square">
            <a:spAutoFit/>
          </a:bodyPr>
          <a:lstStyle/>
          <a:p>
            <a:r>
              <a:rPr lang="en-US" sz="1400" dirty="0"/>
              <a:t>Tier 2 markets AU</a:t>
            </a:r>
          </a:p>
          <a:p>
            <a:r>
              <a:rPr lang="en-US" sz="1400" dirty="0"/>
              <a:t>Melbourne</a:t>
            </a:r>
          </a:p>
          <a:p>
            <a:r>
              <a:rPr lang="en-US" sz="1400" dirty="0"/>
              <a:t>Sydney</a:t>
            </a:r>
          </a:p>
          <a:p>
            <a:r>
              <a:rPr lang="en-US" sz="1400" dirty="0"/>
              <a:t>Perth</a:t>
            </a:r>
          </a:p>
        </p:txBody>
      </p:sp>
      <p:sp>
        <p:nvSpPr>
          <p:cNvPr id="16" name="Rectangle 15">
            <a:extLst>
              <a:ext uri="{FF2B5EF4-FFF2-40B4-BE49-F238E27FC236}">
                <a16:creationId xmlns:a16="http://schemas.microsoft.com/office/drawing/2014/main" id="{4E737B67-4F5F-0744-8F92-ABE971A64146}"/>
              </a:ext>
            </a:extLst>
          </p:cNvPr>
          <p:cNvSpPr/>
          <p:nvPr/>
        </p:nvSpPr>
        <p:spPr>
          <a:xfrm>
            <a:off x="8669529" y="5716754"/>
            <a:ext cx="2381035" cy="738664"/>
          </a:xfrm>
          <a:prstGeom prst="rect">
            <a:avLst/>
          </a:prstGeom>
        </p:spPr>
        <p:txBody>
          <a:bodyPr wrap="square">
            <a:spAutoFit/>
          </a:bodyPr>
          <a:lstStyle/>
          <a:p>
            <a:r>
              <a:rPr lang="en-US" sz="1400" dirty="0"/>
              <a:t>Tier 2 markets  Africa</a:t>
            </a:r>
          </a:p>
          <a:p>
            <a:r>
              <a:rPr lang="en-US" sz="1400" dirty="0"/>
              <a:t>Johannesburg, SA</a:t>
            </a:r>
          </a:p>
          <a:p>
            <a:r>
              <a:rPr lang="en-US" sz="1400" dirty="0" err="1"/>
              <a:t>Capetown</a:t>
            </a:r>
            <a:r>
              <a:rPr lang="en-US" sz="1400" dirty="0"/>
              <a:t>, SA</a:t>
            </a:r>
          </a:p>
        </p:txBody>
      </p:sp>
    </p:spTree>
    <p:extLst>
      <p:ext uri="{BB962C8B-B14F-4D97-AF65-F5344CB8AC3E}">
        <p14:creationId xmlns:p14="http://schemas.microsoft.com/office/powerpoint/2010/main" val="222407170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8180</TotalTime>
  <Words>2582</Words>
  <Application>Microsoft Macintosh PowerPoint</Application>
  <PresentationFormat>Widescreen</PresentationFormat>
  <Paragraphs>335</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Cambria</vt:lpstr>
      <vt:lpstr>Office Theme</vt:lpstr>
      <vt:lpstr>My First Colo</vt:lpstr>
      <vt:lpstr>What is a rack / What is a colo?</vt:lpstr>
      <vt:lpstr>Retail, vs. Wholesale, vs. Owned</vt:lpstr>
      <vt:lpstr>Sample Space Layout – 1 Mw</vt:lpstr>
      <vt:lpstr>The teams</vt:lpstr>
      <vt:lpstr>The Project Plan (fast) (early phases)</vt:lpstr>
      <vt:lpstr>Site selection</vt:lpstr>
      <vt:lpstr>Datacenter Local Connectivity examples</vt:lpstr>
      <vt:lpstr>Worldwide Connectivity</vt:lpstr>
      <vt:lpstr>The Cookie Cutter approach. </vt:lpstr>
      <vt:lpstr>Questions?</vt:lpstr>
      <vt:lpstr>Backup slides</vt:lpstr>
      <vt:lpstr>Spares Needed</vt:lpstr>
      <vt:lpstr>Previous problems/Anecdotes.</vt:lpstr>
      <vt:lpstr>What’s next</vt:lpstr>
      <vt:lpstr>Power / Cooling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First Colo</dc:title>
  <dc:creator>colin corbett</dc:creator>
  <cp:lastModifiedBy>colin corbett</cp:lastModifiedBy>
  <cp:revision>19</cp:revision>
  <cp:lastPrinted>2021-09-01T12:35:22Z</cp:lastPrinted>
  <dcterms:created xsi:type="dcterms:W3CDTF">2021-08-27T16:09:27Z</dcterms:created>
  <dcterms:modified xsi:type="dcterms:W3CDTF">2021-12-28T19:30:12Z</dcterms:modified>
</cp:coreProperties>
</file>

<file path=docProps/thumbnail.jpeg>
</file>